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63" r:id="rId3"/>
    <p:sldId id="257" r:id="rId4"/>
    <p:sldId id="258" r:id="rId5"/>
    <p:sldId id="259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>
        <p:scale>
          <a:sx n="63" d="100"/>
          <a:sy n="63" d="100"/>
        </p:scale>
        <p:origin x="-138" y="-3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A075AC5-9337-41AA-8DD7-40FFAE8A8ABD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CA6C3A4-403E-408A-8AE5-78E4559848EF}">
      <dgm:prSet custT="1"/>
      <dgm:spPr/>
      <dgm:t>
        <a:bodyPr/>
        <a:lstStyle/>
        <a:p>
          <a:pPr rtl="0"/>
          <a:r>
            <a:rPr lang="ru-RU" sz="1200" dirty="0">
              <a:solidFill>
                <a:schemeClr val="tx1"/>
              </a:solidFill>
            </a:rPr>
            <a:t>Заблаговременно (минимум – неделя)</a:t>
          </a:r>
        </a:p>
        <a:p>
          <a:pPr rtl="0"/>
          <a:r>
            <a:rPr lang="ru-RU" sz="1200" dirty="0">
              <a:solidFill>
                <a:schemeClr val="tx1"/>
              </a:solidFill>
            </a:rPr>
            <a:t>на общем электронном ресурсе дает ссылку на источник получения информации; тему занятия; что нужно записать; что нужно выполнить; критерии оценки работы</a:t>
          </a:r>
        </a:p>
        <a:p>
          <a:pPr rtl="0"/>
          <a:endParaRPr lang="ru-RU" sz="600" dirty="0">
            <a:solidFill>
              <a:schemeClr val="tx1"/>
            </a:solidFill>
          </a:endParaRPr>
        </a:p>
      </dgm:t>
    </dgm:pt>
    <dgm:pt modelId="{E2C14B6D-346E-4371-B8DD-1DDFCC2A3D10}" type="parTrans" cxnId="{668F4D65-0D9A-4B48-866D-45A3D4625D5A}">
      <dgm:prSet/>
      <dgm:spPr/>
      <dgm:t>
        <a:bodyPr/>
        <a:lstStyle/>
        <a:p>
          <a:endParaRPr lang="ru-RU"/>
        </a:p>
      </dgm:t>
    </dgm:pt>
    <dgm:pt modelId="{A33F33A9-2C8E-48A2-87AE-7844B1153907}" type="sibTrans" cxnId="{668F4D65-0D9A-4B48-866D-45A3D4625D5A}">
      <dgm:prSet/>
      <dgm:spPr/>
      <dgm:t>
        <a:bodyPr/>
        <a:lstStyle/>
        <a:p>
          <a:endParaRPr lang="ru-RU"/>
        </a:p>
      </dgm:t>
    </dgm:pt>
    <dgm:pt modelId="{1D81B08B-2139-4605-953E-FDD44954AC19}">
      <dgm:prSet custT="1"/>
      <dgm:spPr/>
      <dgm:t>
        <a:bodyPr/>
        <a:lstStyle/>
        <a:p>
          <a:r>
            <a:rPr lang="ru-RU" sz="1100" dirty="0">
              <a:solidFill>
                <a:schemeClr val="tx1"/>
              </a:solidFill>
            </a:rPr>
            <a:t>За несколько дней до </a:t>
          </a:r>
          <a:r>
            <a:rPr lang="ru-RU" sz="1200" dirty="0">
              <a:solidFill>
                <a:schemeClr val="tx1"/>
              </a:solidFill>
            </a:rPr>
            <a:t>занятия проверяет  работы, выставляет оценки. Разделяет обучающихся на группы по признаку качества выполненных заданий, а также признаку «выполнил/не выполнил». Составляет список вопросов от обучающихся по теме.</a:t>
          </a:r>
        </a:p>
        <a:p>
          <a:r>
            <a:rPr lang="ru-RU" sz="1200" dirty="0">
              <a:solidFill>
                <a:schemeClr val="tx1"/>
              </a:solidFill>
            </a:rPr>
            <a:t>Дает  способ работы с информацией (которая будет на уроке в виде задачи)</a:t>
          </a:r>
        </a:p>
        <a:p>
          <a:endParaRPr lang="ru-RU" sz="600" dirty="0"/>
        </a:p>
      </dgm:t>
    </dgm:pt>
    <dgm:pt modelId="{27428FB0-320F-458C-90EA-B87D5E39C5DA}" type="parTrans" cxnId="{36AD2C86-FB02-4D4B-AE3E-0D7B8D195248}">
      <dgm:prSet/>
      <dgm:spPr/>
      <dgm:t>
        <a:bodyPr/>
        <a:lstStyle/>
        <a:p>
          <a:endParaRPr lang="ru-RU"/>
        </a:p>
      </dgm:t>
    </dgm:pt>
    <dgm:pt modelId="{A41748E7-D9D3-462D-A1D5-143ED555D246}" type="sibTrans" cxnId="{36AD2C86-FB02-4D4B-AE3E-0D7B8D195248}">
      <dgm:prSet/>
      <dgm:spPr/>
      <dgm:t>
        <a:bodyPr/>
        <a:lstStyle/>
        <a:p>
          <a:endParaRPr lang="ru-RU"/>
        </a:p>
      </dgm:t>
    </dgm:pt>
    <dgm:pt modelId="{BDE3E65A-8FE9-4F58-AD76-43A3B43EC46A}">
      <dgm:prSet custT="1"/>
      <dgm:spPr/>
      <dgm:t>
        <a:bodyPr/>
        <a:lstStyle/>
        <a:p>
          <a:r>
            <a:rPr lang="ru-RU" sz="1200" dirty="0">
              <a:solidFill>
                <a:schemeClr val="tx1"/>
              </a:solidFill>
            </a:rPr>
            <a:t>На занятии разделяет на группы по обозначенным признакам. Те, кто все сделал, и им все понятно, при этом помогают тем, кто не сделал ничего выполнить задание, выставляют им </a:t>
          </a:r>
          <a:r>
            <a:rPr lang="ru-RU" sz="1200" dirty="0" smtClean="0">
              <a:solidFill>
                <a:schemeClr val="tx1"/>
              </a:solidFill>
            </a:rPr>
            <a:t>оценки) Поясняет недопонятые вопросы</a:t>
          </a:r>
          <a:endParaRPr lang="ru-RU" sz="1200" dirty="0">
            <a:solidFill>
              <a:schemeClr val="tx1"/>
            </a:solidFill>
          </a:endParaRPr>
        </a:p>
      </dgm:t>
    </dgm:pt>
    <dgm:pt modelId="{A63660ED-64BA-457C-8617-F56FAF6CFC83}" type="parTrans" cxnId="{F8CFB125-E2BF-4916-9A81-7269255A27BD}">
      <dgm:prSet/>
      <dgm:spPr/>
      <dgm:t>
        <a:bodyPr/>
        <a:lstStyle/>
        <a:p>
          <a:endParaRPr lang="ru-RU"/>
        </a:p>
      </dgm:t>
    </dgm:pt>
    <dgm:pt modelId="{62E2002B-9073-4837-BF69-3246AA9776F4}" type="sibTrans" cxnId="{F8CFB125-E2BF-4916-9A81-7269255A27BD}">
      <dgm:prSet/>
      <dgm:spPr/>
      <dgm:t>
        <a:bodyPr/>
        <a:lstStyle/>
        <a:p>
          <a:endParaRPr lang="ru-RU"/>
        </a:p>
      </dgm:t>
    </dgm:pt>
    <dgm:pt modelId="{9988BE82-2657-4687-9B27-E0F93122E051}">
      <dgm:prSet custT="1"/>
      <dgm:spPr/>
      <dgm:t>
        <a:bodyPr/>
        <a:lstStyle/>
        <a:p>
          <a:r>
            <a:rPr lang="ru-RU" sz="1200" dirty="0" smtClean="0">
              <a:solidFill>
                <a:schemeClr val="tx1"/>
              </a:solidFill>
            </a:rPr>
            <a:t>.</a:t>
          </a:r>
          <a:endParaRPr lang="ru-RU" sz="1200" dirty="0">
            <a:solidFill>
              <a:schemeClr val="tx1"/>
            </a:solidFill>
          </a:endParaRPr>
        </a:p>
        <a:p>
          <a:r>
            <a:rPr lang="ru-RU" sz="1200" dirty="0">
              <a:solidFill>
                <a:schemeClr val="tx1"/>
              </a:solidFill>
            </a:rPr>
            <a:t>Дает групповое задание, обозначая способ его выполнения (УУД), критерии оценки. </a:t>
          </a:r>
        </a:p>
        <a:p>
          <a:r>
            <a:rPr lang="ru-RU" sz="1200" dirty="0">
              <a:solidFill>
                <a:schemeClr val="tx1"/>
              </a:solidFill>
            </a:rPr>
            <a:t>При необходимости «направляет» процесс работы</a:t>
          </a:r>
        </a:p>
      </dgm:t>
    </dgm:pt>
    <dgm:pt modelId="{02CA3E30-9F61-4E0B-9284-C056253DF39D}" type="parTrans" cxnId="{30F26391-E58A-4D9D-A0A0-D17FF24EA293}">
      <dgm:prSet/>
      <dgm:spPr/>
      <dgm:t>
        <a:bodyPr/>
        <a:lstStyle/>
        <a:p>
          <a:endParaRPr lang="ru-RU"/>
        </a:p>
      </dgm:t>
    </dgm:pt>
    <dgm:pt modelId="{30A6F8B5-999F-4537-9796-0F6CBF7F42F3}" type="sibTrans" cxnId="{30F26391-E58A-4D9D-A0A0-D17FF24EA293}">
      <dgm:prSet/>
      <dgm:spPr/>
      <dgm:t>
        <a:bodyPr/>
        <a:lstStyle/>
        <a:p>
          <a:endParaRPr lang="ru-RU"/>
        </a:p>
      </dgm:t>
    </dgm:pt>
    <dgm:pt modelId="{80A34E38-89D8-42E7-A4C0-35F9BF51B7B0}">
      <dgm:prSet custT="1"/>
      <dgm:spPr/>
      <dgm:t>
        <a:bodyPr/>
        <a:lstStyle/>
        <a:p>
          <a:r>
            <a:rPr lang="ru-RU" sz="1200" dirty="0">
              <a:solidFill>
                <a:schemeClr val="tx1"/>
              </a:solidFill>
            </a:rPr>
            <a:t>Дает возможность пояснить, что было непонятно, как это разрешилось. Обобщает результат работы,</a:t>
          </a:r>
        </a:p>
        <a:p>
          <a:endParaRPr lang="ru-RU" sz="1100" dirty="0"/>
        </a:p>
      </dgm:t>
    </dgm:pt>
    <dgm:pt modelId="{5E8E8207-E9EC-4C99-896F-5BF24683BAB8}" type="parTrans" cxnId="{DD109884-8FDD-41E2-9E2F-C57312C27956}">
      <dgm:prSet/>
      <dgm:spPr/>
      <dgm:t>
        <a:bodyPr/>
        <a:lstStyle/>
        <a:p>
          <a:endParaRPr lang="ru-RU"/>
        </a:p>
      </dgm:t>
    </dgm:pt>
    <dgm:pt modelId="{D77E8CE3-C7E5-40A5-AD2F-0442F946E7B5}" type="sibTrans" cxnId="{DD109884-8FDD-41E2-9E2F-C57312C27956}">
      <dgm:prSet/>
      <dgm:spPr/>
      <dgm:t>
        <a:bodyPr/>
        <a:lstStyle/>
        <a:p>
          <a:endParaRPr lang="ru-RU"/>
        </a:p>
      </dgm:t>
    </dgm:pt>
    <dgm:pt modelId="{FDFBCD59-3418-4302-978B-335BD0D4193E}" type="pres">
      <dgm:prSet presAssocID="{5A075AC5-9337-41AA-8DD7-40FFAE8A8ABD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B374755-C48D-4E08-AE13-DDCC6F8FF60E}" type="pres">
      <dgm:prSet presAssocID="{5A075AC5-9337-41AA-8DD7-40FFAE8A8ABD}" presName="arrow" presStyleLbl="bgShp" presStyleIdx="0" presStyleCnt="1" custLinFactNeighborX="-110"/>
      <dgm:spPr/>
    </dgm:pt>
    <dgm:pt modelId="{13763934-3D91-48B2-A270-C2608A3A0963}" type="pres">
      <dgm:prSet presAssocID="{5A075AC5-9337-41AA-8DD7-40FFAE8A8ABD}" presName="linearProcess" presStyleCnt="0"/>
      <dgm:spPr/>
    </dgm:pt>
    <dgm:pt modelId="{98CEBB9F-21DA-469F-A6CE-08E81DFF9864}" type="pres">
      <dgm:prSet presAssocID="{BCA6C3A4-403E-408A-8AE5-78E4559848EF}" presName="textNode" presStyleLbl="node1" presStyleIdx="0" presStyleCnt="5" custScaleY="1887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A48949-2CBC-43DF-A437-4FD941DD99B9}" type="pres">
      <dgm:prSet presAssocID="{A33F33A9-2C8E-48A2-87AE-7844B1153907}" presName="sibTrans" presStyleCnt="0"/>
      <dgm:spPr/>
    </dgm:pt>
    <dgm:pt modelId="{ADF3002A-09BA-4CC1-A4BA-4D0065D800DD}" type="pres">
      <dgm:prSet presAssocID="{1D81B08B-2139-4605-953E-FDD44954AC19}" presName="textNode" presStyleLbl="node1" presStyleIdx="1" presStyleCnt="5" custScaleX="108242" custScaleY="25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02BDFE-F03E-467C-887D-32C5830E527D}" type="pres">
      <dgm:prSet presAssocID="{A41748E7-D9D3-462D-A1D5-143ED555D246}" presName="sibTrans" presStyleCnt="0"/>
      <dgm:spPr/>
    </dgm:pt>
    <dgm:pt modelId="{A45EEBED-E71A-41EE-8FFE-3B8E645B44A5}" type="pres">
      <dgm:prSet presAssocID="{80A34E38-89D8-42E7-A4C0-35F9BF51B7B0}" presName="textNode" presStyleLbl="node1" presStyleIdx="2" presStyleCnt="5" custScaleX="104107" custScaleY="105754" custLinFactX="100000" custLinFactNeighborX="175213" custLinFactNeighborY="454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E52233-D3EA-448D-8DF9-EF7D5BD90361}" type="pres">
      <dgm:prSet presAssocID="{D77E8CE3-C7E5-40A5-AD2F-0442F946E7B5}" presName="sibTrans" presStyleCnt="0"/>
      <dgm:spPr/>
    </dgm:pt>
    <dgm:pt modelId="{B0EC12DF-6E68-4BE5-A9B0-9824EDC455C3}" type="pres">
      <dgm:prSet presAssocID="{BDE3E65A-8FE9-4F58-AD76-43A3B43EC46A}" presName="textNode" presStyleLbl="node1" presStyleIdx="3" presStyleCnt="5" custScaleX="119126" custScaleY="137500" custLinFactX="-100000" custLinFactNeighborX="-107358" custLinFactNeighborY="-75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DE3005-0980-473C-8A37-82C2CCCB2A1B}" type="pres">
      <dgm:prSet presAssocID="{62E2002B-9073-4837-BF69-3246AA9776F4}" presName="sibTrans" presStyleCnt="0"/>
      <dgm:spPr/>
    </dgm:pt>
    <dgm:pt modelId="{EAD3D89C-C86F-4E0F-B9F8-DCAEFAFFA659}" type="pres">
      <dgm:prSet presAssocID="{9988BE82-2657-4687-9B27-E0F93122E051}" presName="textNode" presStyleLbl="node1" presStyleIdx="4" presStyleCnt="5" custScaleX="119583" custScaleY="114773" custLinFactX="-201676" custLinFactNeighborX="-300000" custLinFactNeighborY="7700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06B8E28-CB85-49CE-ACD3-D81278C6F1E9}" type="presOf" srcId="{80A34E38-89D8-42E7-A4C0-35F9BF51B7B0}" destId="{A45EEBED-E71A-41EE-8FFE-3B8E645B44A5}" srcOrd="0" destOrd="0" presId="urn:microsoft.com/office/officeart/2005/8/layout/hProcess9"/>
    <dgm:cxn modelId="{ADAE3B99-B7E1-4701-A0FC-BA9DACCDF183}" type="presOf" srcId="{BCA6C3A4-403E-408A-8AE5-78E4559848EF}" destId="{98CEBB9F-21DA-469F-A6CE-08E81DFF9864}" srcOrd="0" destOrd="0" presId="urn:microsoft.com/office/officeart/2005/8/layout/hProcess9"/>
    <dgm:cxn modelId="{93CC7C4F-0671-4DED-9DA8-036253D0B479}" type="presOf" srcId="{BDE3E65A-8FE9-4F58-AD76-43A3B43EC46A}" destId="{B0EC12DF-6E68-4BE5-A9B0-9824EDC455C3}" srcOrd="0" destOrd="0" presId="urn:microsoft.com/office/officeart/2005/8/layout/hProcess9"/>
    <dgm:cxn modelId="{DD109884-8FDD-41E2-9E2F-C57312C27956}" srcId="{5A075AC5-9337-41AA-8DD7-40FFAE8A8ABD}" destId="{80A34E38-89D8-42E7-A4C0-35F9BF51B7B0}" srcOrd="2" destOrd="0" parTransId="{5E8E8207-E9EC-4C99-896F-5BF24683BAB8}" sibTransId="{D77E8CE3-C7E5-40A5-AD2F-0442F946E7B5}"/>
    <dgm:cxn modelId="{668F4D65-0D9A-4B48-866D-45A3D4625D5A}" srcId="{5A075AC5-9337-41AA-8DD7-40FFAE8A8ABD}" destId="{BCA6C3A4-403E-408A-8AE5-78E4559848EF}" srcOrd="0" destOrd="0" parTransId="{E2C14B6D-346E-4371-B8DD-1DDFCC2A3D10}" sibTransId="{A33F33A9-2C8E-48A2-87AE-7844B1153907}"/>
    <dgm:cxn modelId="{30F26391-E58A-4D9D-A0A0-D17FF24EA293}" srcId="{5A075AC5-9337-41AA-8DD7-40FFAE8A8ABD}" destId="{9988BE82-2657-4687-9B27-E0F93122E051}" srcOrd="4" destOrd="0" parTransId="{02CA3E30-9F61-4E0B-9284-C056253DF39D}" sibTransId="{30A6F8B5-999F-4537-9796-0F6CBF7F42F3}"/>
    <dgm:cxn modelId="{167927D3-F45B-442E-94BB-C0D333E35EB0}" type="presOf" srcId="{1D81B08B-2139-4605-953E-FDD44954AC19}" destId="{ADF3002A-09BA-4CC1-A4BA-4D0065D800DD}" srcOrd="0" destOrd="0" presId="urn:microsoft.com/office/officeart/2005/8/layout/hProcess9"/>
    <dgm:cxn modelId="{36AD2C86-FB02-4D4B-AE3E-0D7B8D195248}" srcId="{5A075AC5-9337-41AA-8DD7-40FFAE8A8ABD}" destId="{1D81B08B-2139-4605-953E-FDD44954AC19}" srcOrd="1" destOrd="0" parTransId="{27428FB0-320F-458C-90EA-B87D5E39C5DA}" sibTransId="{A41748E7-D9D3-462D-A1D5-143ED555D246}"/>
    <dgm:cxn modelId="{8D2091D0-C8BD-42E5-A3F4-C64C9A4D57EE}" type="presOf" srcId="{5A075AC5-9337-41AA-8DD7-40FFAE8A8ABD}" destId="{FDFBCD59-3418-4302-978B-335BD0D4193E}" srcOrd="0" destOrd="0" presId="urn:microsoft.com/office/officeart/2005/8/layout/hProcess9"/>
    <dgm:cxn modelId="{F8CFB125-E2BF-4916-9A81-7269255A27BD}" srcId="{5A075AC5-9337-41AA-8DD7-40FFAE8A8ABD}" destId="{BDE3E65A-8FE9-4F58-AD76-43A3B43EC46A}" srcOrd="3" destOrd="0" parTransId="{A63660ED-64BA-457C-8617-F56FAF6CFC83}" sibTransId="{62E2002B-9073-4837-BF69-3246AA9776F4}"/>
    <dgm:cxn modelId="{95AAC070-A1E1-4CD1-893A-F4EA912C91AC}" type="presOf" srcId="{9988BE82-2657-4687-9B27-E0F93122E051}" destId="{EAD3D89C-C86F-4E0F-B9F8-DCAEFAFFA659}" srcOrd="0" destOrd="0" presId="urn:microsoft.com/office/officeart/2005/8/layout/hProcess9"/>
    <dgm:cxn modelId="{B3D5FF1C-DF58-4C6D-9D35-79C18B282E48}" type="presParOf" srcId="{FDFBCD59-3418-4302-978B-335BD0D4193E}" destId="{7B374755-C48D-4E08-AE13-DDCC6F8FF60E}" srcOrd="0" destOrd="0" presId="urn:microsoft.com/office/officeart/2005/8/layout/hProcess9"/>
    <dgm:cxn modelId="{82DAC2CE-F0BF-4100-8F02-A4749365F939}" type="presParOf" srcId="{FDFBCD59-3418-4302-978B-335BD0D4193E}" destId="{13763934-3D91-48B2-A270-C2608A3A0963}" srcOrd="1" destOrd="0" presId="urn:microsoft.com/office/officeart/2005/8/layout/hProcess9"/>
    <dgm:cxn modelId="{344537D4-9E14-4CFA-B6DF-7BC8CD58B00C}" type="presParOf" srcId="{13763934-3D91-48B2-A270-C2608A3A0963}" destId="{98CEBB9F-21DA-469F-A6CE-08E81DFF9864}" srcOrd="0" destOrd="0" presId="urn:microsoft.com/office/officeart/2005/8/layout/hProcess9"/>
    <dgm:cxn modelId="{524810C6-9D9F-479D-8AA0-346823292E45}" type="presParOf" srcId="{13763934-3D91-48B2-A270-C2608A3A0963}" destId="{4DA48949-2CBC-43DF-A437-4FD941DD99B9}" srcOrd="1" destOrd="0" presId="urn:microsoft.com/office/officeart/2005/8/layout/hProcess9"/>
    <dgm:cxn modelId="{8F780734-1724-446A-9417-FEF6F19A897B}" type="presParOf" srcId="{13763934-3D91-48B2-A270-C2608A3A0963}" destId="{ADF3002A-09BA-4CC1-A4BA-4D0065D800DD}" srcOrd="2" destOrd="0" presId="urn:microsoft.com/office/officeart/2005/8/layout/hProcess9"/>
    <dgm:cxn modelId="{00F929C7-733E-47D2-92D5-C27A3248DED0}" type="presParOf" srcId="{13763934-3D91-48B2-A270-C2608A3A0963}" destId="{1202BDFE-F03E-467C-887D-32C5830E527D}" srcOrd="3" destOrd="0" presId="urn:microsoft.com/office/officeart/2005/8/layout/hProcess9"/>
    <dgm:cxn modelId="{2C1ACD5E-E13E-4AE4-8581-83004CB85D13}" type="presParOf" srcId="{13763934-3D91-48B2-A270-C2608A3A0963}" destId="{A45EEBED-E71A-41EE-8FFE-3B8E645B44A5}" srcOrd="4" destOrd="0" presId="urn:microsoft.com/office/officeart/2005/8/layout/hProcess9"/>
    <dgm:cxn modelId="{96570943-29C2-48F0-9D4F-7DB33A101461}" type="presParOf" srcId="{13763934-3D91-48B2-A270-C2608A3A0963}" destId="{7BE52233-D3EA-448D-8DF9-EF7D5BD90361}" srcOrd="5" destOrd="0" presId="urn:microsoft.com/office/officeart/2005/8/layout/hProcess9"/>
    <dgm:cxn modelId="{B061A8BB-39AC-4451-AFA8-5F49E6F114F4}" type="presParOf" srcId="{13763934-3D91-48B2-A270-C2608A3A0963}" destId="{B0EC12DF-6E68-4BE5-A9B0-9824EDC455C3}" srcOrd="6" destOrd="0" presId="urn:microsoft.com/office/officeart/2005/8/layout/hProcess9"/>
    <dgm:cxn modelId="{FB258159-09F3-4137-95CA-B3F3E72F6829}" type="presParOf" srcId="{13763934-3D91-48B2-A270-C2608A3A0963}" destId="{2ADE3005-0980-473C-8A37-82C2CCCB2A1B}" srcOrd="7" destOrd="0" presId="urn:microsoft.com/office/officeart/2005/8/layout/hProcess9"/>
    <dgm:cxn modelId="{9573E1DC-3B93-4B2A-B651-FEB35CE80E29}" type="presParOf" srcId="{13763934-3D91-48B2-A270-C2608A3A0963}" destId="{EAD3D89C-C86F-4E0F-B9F8-DCAEFAFFA659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A075AC5-9337-41AA-8DD7-40FFAE8A8ABD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CA6C3A4-403E-408A-8AE5-78E4559848EF}">
      <dgm:prSet custT="1"/>
      <dgm:spPr/>
      <dgm:t>
        <a:bodyPr/>
        <a:lstStyle/>
        <a:p>
          <a:pPr rtl="0"/>
          <a:r>
            <a:rPr lang="ru-RU" sz="1200" dirty="0">
              <a:solidFill>
                <a:schemeClr val="tx1"/>
              </a:solidFill>
            </a:rPr>
            <a:t>Получает задание </a:t>
          </a:r>
          <a:endParaRPr lang="ru-RU" sz="600" dirty="0">
            <a:solidFill>
              <a:schemeClr val="tx1"/>
            </a:solidFill>
          </a:endParaRPr>
        </a:p>
      </dgm:t>
    </dgm:pt>
    <dgm:pt modelId="{E2C14B6D-346E-4371-B8DD-1DDFCC2A3D10}" type="parTrans" cxnId="{668F4D65-0D9A-4B48-866D-45A3D4625D5A}">
      <dgm:prSet/>
      <dgm:spPr/>
      <dgm:t>
        <a:bodyPr/>
        <a:lstStyle/>
        <a:p>
          <a:endParaRPr lang="ru-RU"/>
        </a:p>
      </dgm:t>
    </dgm:pt>
    <dgm:pt modelId="{A33F33A9-2C8E-48A2-87AE-7844B1153907}" type="sibTrans" cxnId="{668F4D65-0D9A-4B48-866D-45A3D4625D5A}">
      <dgm:prSet/>
      <dgm:spPr/>
      <dgm:t>
        <a:bodyPr/>
        <a:lstStyle/>
        <a:p>
          <a:endParaRPr lang="ru-RU"/>
        </a:p>
      </dgm:t>
    </dgm:pt>
    <dgm:pt modelId="{1D81B08B-2139-4605-953E-FDD44954AC19}">
      <dgm:prSet custT="1"/>
      <dgm:spPr/>
      <dgm:t>
        <a:bodyPr/>
        <a:lstStyle/>
        <a:p>
          <a:r>
            <a:rPr lang="ru-RU" sz="1200" dirty="0">
              <a:solidFill>
                <a:schemeClr val="tx1"/>
              </a:solidFill>
            </a:rPr>
            <a:t>Выполняет задание, отправляет его на проверку. Отправляет список вопросов, требующих уточнения, или пометку «все понятно»</a:t>
          </a:r>
        </a:p>
      </dgm:t>
    </dgm:pt>
    <dgm:pt modelId="{27428FB0-320F-458C-90EA-B87D5E39C5DA}" type="parTrans" cxnId="{36AD2C86-FB02-4D4B-AE3E-0D7B8D195248}">
      <dgm:prSet/>
      <dgm:spPr/>
      <dgm:t>
        <a:bodyPr/>
        <a:lstStyle/>
        <a:p>
          <a:endParaRPr lang="ru-RU"/>
        </a:p>
      </dgm:t>
    </dgm:pt>
    <dgm:pt modelId="{A41748E7-D9D3-462D-A1D5-143ED555D246}" type="sibTrans" cxnId="{36AD2C86-FB02-4D4B-AE3E-0D7B8D195248}">
      <dgm:prSet/>
      <dgm:spPr/>
      <dgm:t>
        <a:bodyPr/>
        <a:lstStyle/>
        <a:p>
          <a:endParaRPr lang="ru-RU"/>
        </a:p>
      </dgm:t>
    </dgm:pt>
    <dgm:pt modelId="{BDE3E65A-8FE9-4F58-AD76-43A3B43EC46A}">
      <dgm:prSet custT="1"/>
      <dgm:spPr/>
      <dgm:t>
        <a:bodyPr/>
        <a:lstStyle/>
        <a:p>
          <a:r>
            <a:rPr lang="ru-RU" sz="1200" dirty="0">
              <a:solidFill>
                <a:schemeClr val="tx1"/>
              </a:solidFill>
            </a:rPr>
            <a:t>Выбирает вариант работы (самостоятельно один, в группе, «помощник (в том числе оценщик)»</a:t>
          </a:r>
        </a:p>
        <a:p>
          <a:r>
            <a:rPr lang="ru-RU" sz="1200" dirty="0">
              <a:solidFill>
                <a:schemeClr val="tx1"/>
              </a:solidFill>
            </a:rPr>
            <a:t>Если дома ничего не делал, делает в классе</a:t>
          </a:r>
        </a:p>
        <a:p>
          <a:r>
            <a:rPr lang="ru-RU" sz="1200" dirty="0">
              <a:solidFill>
                <a:schemeClr val="tx1"/>
              </a:solidFill>
            </a:rPr>
            <a:t>Если были вопросы –задаем их, получает разъяснение</a:t>
          </a:r>
        </a:p>
        <a:p>
          <a:r>
            <a:rPr lang="ru-RU" sz="1200" dirty="0">
              <a:solidFill>
                <a:schemeClr val="tx1"/>
              </a:solidFill>
            </a:rPr>
            <a:t>Работает в группе (если не участвует в 2-х первых пунктах).</a:t>
          </a:r>
        </a:p>
        <a:p>
          <a:r>
            <a:rPr lang="ru-RU" sz="1200" dirty="0">
              <a:solidFill>
                <a:schemeClr val="tx1"/>
              </a:solidFill>
            </a:rPr>
            <a:t>Выставляет оценку другим (если ему определена эта роль))</a:t>
          </a:r>
        </a:p>
      </dgm:t>
    </dgm:pt>
    <dgm:pt modelId="{A63660ED-64BA-457C-8617-F56FAF6CFC83}" type="parTrans" cxnId="{F8CFB125-E2BF-4916-9A81-7269255A27BD}">
      <dgm:prSet/>
      <dgm:spPr/>
      <dgm:t>
        <a:bodyPr/>
        <a:lstStyle/>
        <a:p>
          <a:endParaRPr lang="ru-RU"/>
        </a:p>
      </dgm:t>
    </dgm:pt>
    <dgm:pt modelId="{62E2002B-9073-4837-BF69-3246AA9776F4}" type="sibTrans" cxnId="{F8CFB125-E2BF-4916-9A81-7269255A27BD}">
      <dgm:prSet/>
      <dgm:spPr/>
      <dgm:t>
        <a:bodyPr/>
        <a:lstStyle/>
        <a:p>
          <a:endParaRPr lang="ru-RU"/>
        </a:p>
      </dgm:t>
    </dgm:pt>
    <dgm:pt modelId="{80A34E38-89D8-42E7-A4C0-35F9BF51B7B0}">
      <dgm:prSet/>
      <dgm:spPr/>
      <dgm:t>
        <a:bodyPr/>
        <a:lstStyle/>
        <a:p>
          <a:r>
            <a:rPr lang="ru-RU" dirty="0">
              <a:solidFill>
                <a:schemeClr val="tx1"/>
              </a:solidFill>
            </a:rPr>
            <a:t>Задает вопросы по порядку выполнения (если есть).</a:t>
          </a:r>
        </a:p>
        <a:p>
          <a:r>
            <a:rPr lang="ru-RU" dirty="0">
              <a:solidFill>
                <a:schemeClr val="tx1"/>
              </a:solidFill>
            </a:rPr>
            <a:t>Определяет порядок работы на следующие уроки (в зависимости от достигнутых результатов)</a:t>
          </a:r>
        </a:p>
      </dgm:t>
    </dgm:pt>
    <dgm:pt modelId="{5E8E8207-E9EC-4C99-896F-5BF24683BAB8}" type="parTrans" cxnId="{DD109884-8FDD-41E2-9E2F-C57312C27956}">
      <dgm:prSet/>
      <dgm:spPr/>
      <dgm:t>
        <a:bodyPr/>
        <a:lstStyle/>
        <a:p>
          <a:endParaRPr lang="ru-RU"/>
        </a:p>
      </dgm:t>
    </dgm:pt>
    <dgm:pt modelId="{D77E8CE3-C7E5-40A5-AD2F-0442F946E7B5}" type="sibTrans" cxnId="{DD109884-8FDD-41E2-9E2F-C57312C27956}">
      <dgm:prSet/>
      <dgm:spPr/>
      <dgm:t>
        <a:bodyPr/>
        <a:lstStyle/>
        <a:p>
          <a:endParaRPr lang="ru-RU"/>
        </a:p>
      </dgm:t>
    </dgm:pt>
    <dgm:pt modelId="{FDFBCD59-3418-4302-978B-335BD0D4193E}" type="pres">
      <dgm:prSet presAssocID="{5A075AC5-9337-41AA-8DD7-40FFAE8A8ABD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B374755-C48D-4E08-AE13-DDCC6F8FF60E}" type="pres">
      <dgm:prSet presAssocID="{5A075AC5-9337-41AA-8DD7-40FFAE8A8ABD}" presName="arrow" presStyleLbl="bgShp" presStyleIdx="0" presStyleCnt="1" custLinFactNeighborX="-110"/>
      <dgm:spPr/>
    </dgm:pt>
    <dgm:pt modelId="{13763934-3D91-48B2-A270-C2608A3A0963}" type="pres">
      <dgm:prSet presAssocID="{5A075AC5-9337-41AA-8DD7-40FFAE8A8ABD}" presName="linearProcess" presStyleCnt="0"/>
      <dgm:spPr/>
    </dgm:pt>
    <dgm:pt modelId="{98CEBB9F-21DA-469F-A6CE-08E81DFF9864}" type="pres">
      <dgm:prSet presAssocID="{BCA6C3A4-403E-408A-8AE5-78E4559848EF}" presName="textNode" presStyleLbl="node1" presStyleIdx="0" presStyleCnt="4" custScaleX="54364" custScaleY="169395" custLinFactNeighborX="4133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A48949-2CBC-43DF-A437-4FD941DD99B9}" type="pres">
      <dgm:prSet presAssocID="{A33F33A9-2C8E-48A2-87AE-7844B1153907}" presName="sibTrans" presStyleCnt="0"/>
      <dgm:spPr/>
    </dgm:pt>
    <dgm:pt modelId="{ADF3002A-09BA-4CC1-A4BA-4D0065D800DD}" type="pres">
      <dgm:prSet presAssocID="{1D81B08B-2139-4605-953E-FDD44954AC19}" presName="textNode" presStyleLbl="node1" presStyleIdx="1" presStyleCnt="4" custScaleX="64537" custScaleY="2125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02BDFE-F03E-467C-887D-32C5830E527D}" type="pres">
      <dgm:prSet presAssocID="{A41748E7-D9D3-462D-A1D5-143ED555D246}" presName="sibTrans" presStyleCnt="0"/>
      <dgm:spPr/>
    </dgm:pt>
    <dgm:pt modelId="{A45EEBED-E71A-41EE-8FFE-3B8E645B44A5}" type="pres">
      <dgm:prSet presAssocID="{80A34E38-89D8-42E7-A4C0-35F9BF51B7B0}" presName="textNode" presStyleLbl="node1" presStyleIdx="2" presStyleCnt="4" custScaleX="85410" custScaleY="177405" custLinFactX="93003" custLinFactNeighborX="100000" custLinFactNeighborY="27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E52233-D3EA-448D-8DF9-EF7D5BD90361}" type="pres">
      <dgm:prSet presAssocID="{D77E8CE3-C7E5-40A5-AD2F-0442F946E7B5}" presName="sibTrans" presStyleCnt="0"/>
      <dgm:spPr/>
    </dgm:pt>
    <dgm:pt modelId="{B0EC12DF-6E68-4BE5-A9B0-9824EDC455C3}" type="pres">
      <dgm:prSet presAssocID="{BDE3E65A-8FE9-4F58-AD76-43A3B43EC46A}" presName="textNode" presStyleLbl="node1" presStyleIdx="3" presStyleCnt="4" custScaleY="208182" custLinFactX="-86629" custLinFactNeighborX="-100000" custLinFactNeighborY="12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68F4D65-0D9A-4B48-866D-45A3D4625D5A}" srcId="{5A075AC5-9337-41AA-8DD7-40FFAE8A8ABD}" destId="{BCA6C3A4-403E-408A-8AE5-78E4559848EF}" srcOrd="0" destOrd="0" parTransId="{E2C14B6D-346E-4371-B8DD-1DDFCC2A3D10}" sibTransId="{A33F33A9-2C8E-48A2-87AE-7844B1153907}"/>
    <dgm:cxn modelId="{D308D975-79AB-400E-8D18-B21C0761A1AC}" type="presOf" srcId="{80A34E38-89D8-42E7-A4C0-35F9BF51B7B0}" destId="{A45EEBED-E71A-41EE-8FFE-3B8E645B44A5}" srcOrd="0" destOrd="0" presId="urn:microsoft.com/office/officeart/2005/8/layout/hProcess9"/>
    <dgm:cxn modelId="{36AD2C86-FB02-4D4B-AE3E-0D7B8D195248}" srcId="{5A075AC5-9337-41AA-8DD7-40FFAE8A8ABD}" destId="{1D81B08B-2139-4605-953E-FDD44954AC19}" srcOrd="1" destOrd="0" parTransId="{27428FB0-320F-458C-90EA-B87D5E39C5DA}" sibTransId="{A41748E7-D9D3-462D-A1D5-143ED555D246}"/>
    <dgm:cxn modelId="{7539D33F-2BCA-49C4-925E-E62CF34BBD73}" type="presOf" srcId="{5A075AC5-9337-41AA-8DD7-40FFAE8A8ABD}" destId="{FDFBCD59-3418-4302-978B-335BD0D4193E}" srcOrd="0" destOrd="0" presId="urn:microsoft.com/office/officeart/2005/8/layout/hProcess9"/>
    <dgm:cxn modelId="{E74E08E4-0451-43C0-84D5-D09084DB0FAB}" type="presOf" srcId="{BDE3E65A-8FE9-4F58-AD76-43A3B43EC46A}" destId="{B0EC12DF-6E68-4BE5-A9B0-9824EDC455C3}" srcOrd="0" destOrd="0" presId="urn:microsoft.com/office/officeart/2005/8/layout/hProcess9"/>
    <dgm:cxn modelId="{DD109884-8FDD-41E2-9E2F-C57312C27956}" srcId="{5A075AC5-9337-41AA-8DD7-40FFAE8A8ABD}" destId="{80A34E38-89D8-42E7-A4C0-35F9BF51B7B0}" srcOrd="2" destOrd="0" parTransId="{5E8E8207-E9EC-4C99-896F-5BF24683BAB8}" sibTransId="{D77E8CE3-C7E5-40A5-AD2F-0442F946E7B5}"/>
    <dgm:cxn modelId="{82C63342-0D21-4AFC-A294-7AD288006930}" type="presOf" srcId="{1D81B08B-2139-4605-953E-FDD44954AC19}" destId="{ADF3002A-09BA-4CC1-A4BA-4D0065D800DD}" srcOrd="0" destOrd="0" presId="urn:microsoft.com/office/officeart/2005/8/layout/hProcess9"/>
    <dgm:cxn modelId="{F8CFB125-E2BF-4916-9A81-7269255A27BD}" srcId="{5A075AC5-9337-41AA-8DD7-40FFAE8A8ABD}" destId="{BDE3E65A-8FE9-4F58-AD76-43A3B43EC46A}" srcOrd="3" destOrd="0" parTransId="{A63660ED-64BA-457C-8617-F56FAF6CFC83}" sibTransId="{62E2002B-9073-4837-BF69-3246AA9776F4}"/>
    <dgm:cxn modelId="{C11D0563-D95D-417D-94ED-C9179C6F207C}" type="presOf" srcId="{BCA6C3A4-403E-408A-8AE5-78E4559848EF}" destId="{98CEBB9F-21DA-469F-A6CE-08E81DFF9864}" srcOrd="0" destOrd="0" presId="urn:microsoft.com/office/officeart/2005/8/layout/hProcess9"/>
    <dgm:cxn modelId="{3D8DA3AC-5D9B-4847-9D8E-F98BC9891F27}" type="presParOf" srcId="{FDFBCD59-3418-4302-978B-335BD0D4193E}" destId="{7B374755-C48D-4E08-AE13-DDCC6F8FF60E}" srcOrd="0" destOrd="0" presId="urn:microsoft.com/office/officeart/2005/8/layout/hProcess9"/>
    <dgm:cxn modelId="{17045A2B-8385-400E-BF28-367F6864BA6E}" type="presParOf" srcId="{FDFBCD59-3418-4302-978B-335BD0D4193E}" destId="{13763934-3D91-48B2-A270-C2608A3A0963}" srcOrd="1" destOrd="0" presId="urn:microsoft.com/office/officeart/2005/8/layout/hProcess9"/>
    <dgm:cxn modelId="{90410D33-E586-4138-BECF-B4D546A42FDE}" type="presParOf" srcId="{13763934-3D91-48B2-A270-C2608A3A0963}" destId="{98CEBB9F-21DA-469F-A6CE-08E81DFF9864}" srcOrd="0" destOrd="0" presId="urn:microsoft.com/office/officeart/2005/8/layout/hProcess9"/>
    <dgm:cxn modelId="{3F5DBBDE-FD15-46B5-A3F8-0E3EC6A6D9B2}" type="presParOf" srcId="{13763934-3D91-48B2-A270-C2608A3A0963}" destId="{4DA48949-2CBC-43DF-A437-4FD941DD99B9}" srcOrd="1" destOrd="0" presId="urn:microsoft.com/office/officeart/2005/8/layout/hProcess9"/>
    <dgm:cxn modelId="{E04515A2-D95A-4FD7-A124-A95739C0AFB5}" type="presParOf" srcId="{13763934-3D91-48B2-A270-C2608A3A0963}" destId="{ADF3002A-09BA-4CC1-A4BA-4D0065D800DD}" srcOrd="2" destOrd="0" presId="urn:microsoft.com/office/officeart/2005/8/layout/hProcess9"/>
    <dgm:cxn modelId="{1B7E31A2-C897-4676-A49E-E4A5C710BB40}" type="presParOf" srcId="{13763934-3D91-48B2-A270-C2608A3A0963}" destId="{1202BDFE-F03E-467C-887D-32C5830E527D}" srcOrd="3" destOrd="0" presId="urn:microsoft.com/office/officeart/2005/8/layout/hProcess9"/>
    <dgm:cxn modelId="{9F13EB3B-0162-44F2-A790-0964F4DD434D}" type="presParOf" srcId="{13763934-3D91-48B2-A270-C2608A3A0963}" destId="{A45EEBED-E71A-41EE-8FFE-3B8E645B44A5}" srcOrd="4" destOrd="0" presId="urn:microsoft.com/office/officeart/2005/8/layout/hProcess9"/>
    <dgm:cxn modelId="{ACF64E7D-7D9E-4969-97C1-FA7D79A6AD97}" type="presParOf" srcId="{13763934-3D91-48B2-A270-C2608A3A0963}" destId="{7BE52233-D3EA-448D-8DF9-EF7D5BD90361}" srcOrd="5" destOrd="0" presId="urn:microsoft.com/office/officeart/2005/8/layout/hProcess9"/>
    <dgm:cxn modelId="{6F49D7F4-ADD2-475C-8AFE-ECDA75A69F9E}" type="presParOf" srcId="{13763934-3D91-48B2-A270-C2608A3A0963}" destId="{B0EC12DF-6E68-4BE5-A9B0-9824EDC455C3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374755-C48D-4E08-AE13-DDCC6F8FF60E}">
      <dsp:nvSpPr>
        <dsp:cNvPr id="0" name=""/>
        <dsp:cNvSpPr/>
      </dsp:nvSpPr>
      <dsp:spPr>
        <a:xfrm>
          <a:off x="844305" y="0"/>
          <a:ext cx="9689592" cy="3143272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CEBB9F-21DA-469F-A6CE-08E81DFF9864}">
      <dsp:nvSpPr>
        <dsp:cNvPr id="0" name=""/>
        <dsp:cNvSpPr/>
      </dsp:nvSpPr>
      <dsp:spPr>
        <a:xfrm>
          <a:off x="223106" y="384830"/>
          <a:ext cx="1807285" cy="23736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>
              <a:solidFill>
                <a:schemeClr val="tx1"/>
              </a:solidFill>
            </a:rPr>
            <a:t>Заблаговременно (минимум – неделя)</a:t>
          </a:r>
        </a:p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>
              <a:solidFill>
                <a:schemeClr val="tx1"/>
              </a:solidFill>
            </a:rPr>
            <a:t>на общем электронном ресурсе дает ссылку на источник получения информации; тему занятия; что нужно записать; что нужно выполнить; критерии оценки работы</a:t>
          </a:r>
        </a:p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 dirty="0">
            <a:solidFill>
              <a:schemeClr val="tx1"/>
            </a:solidFill>
          </a:endParaRPr>
        </a:p>
      </dsp:txBody>
      <dsp:txXfrm>
        <a:off x="311330" y="473054"/>
        <a:ext cx="1630837" cy="2197162"/>
      </dsp:txXfrm>
    </dsp:sp>
    <dsp:sp modelId="{ADF3002A-09BA-4CC1-A4BA-4D0065D800DD}">
      <dsp:nvSpPr>
        <dsp:cNvPr id="0" name=""/>
        <dsp:cNvSpPr/>
      </dsp:nvSpPr>
      <dsp:spPr>
        <a:xfrm>
          <a:off x="2278920" y="0"/>
          <a:ext cx="1956241" cy="314327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>
              <a:solidFill>
                <a:schemeClr val="tx1"/>
              </a:solidFill>
            </a:rPr>
            <a:t>За несколько дней до </a:t>
          </a:r>
          <a:r>
            <a:rPr lang="ru-RU" sz="1200" kern="1200" dirty="0">
              <a:solidFill>
                <a:schemeClr val="tx1"/>
              </a:solidFill>
            </a:rPr>
            <a:t>занятия проверяет  работы, выставляет оценки. Разделяет обучающихся на группы по признаку качества выполненных заданий, а также признаку «выполнил/не выполнил». Составляет список вопросов от обучающихся по теме.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>
              <a:solidFill>
                <a:schemeClr val="tx1"/>
              </a:solidFill>
            </a:rPr>
            <a:t>Дает  способ работы с информацией (которая будет на уроке в виде задачи)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 dirty="0"/>
        </a:p>
      </dsp:txBody>
      <dsp:txXfrm>
        <a:off x="2374416" y="95496"/>
        <a:ext cx="1765249" cy="2952280"/>
      </dsp:txXfrm>
    </dsp:sp>
    <dsp:sp modelId="{A45EEBED-E71A-41EE-8FFE-3B8E645B44A5}">
      <dsp:nvSpPr>
        <dsp:cNvPr id="0" name=""/>
        <dsp:cNvSpPr/>
      </dsp:nvSpPr>
      <dsp:spPr>
        <a:xfrm>
          <a:off x="6726433" y="963953"/>
          <a:ext cx="1881510" cy="13296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>
              <a:solidFill>
                <a:schemeClr val="tx1"/>
              </a:solidFill>
            </a:rPr>
            <a:t>Дает возможность пояснить, что было непонятно, как это разрешилось. Обобщает результат работы,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 dirty="0"/>
        </a:p>
      </dsp:txBody>
      <dsp:txXfrm>
        <a:off x="6791341" y="1028861"/>
        <a:ext cx="1751694" cy="1199838"/>
      </dsp:txXfrm>
    </dsp:sp>
    <dsp:sp modelId="{B0EC12DF-6E68-4BE5-A9B0-9824EDC455C3}">
      <dsp:nvSpPr>
        <dsp:cNvPr id="0" name=""/>
        <dsp:cNvSpPr/>
      </dsp:nvSpPr>
      <dsp:spPr>
        <a:xfrm>
          <a:off x="4539630" y="0"/>
          <a:ext cx="2152946" cy="17287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>
              <a:solidFill>
                <a:schemeClr val="tx1"/>
              </a:solidFill>
            </a:rPr>
            <a:t>На занятии разделяет на группы по обозначенным признакам. Те, кто все сделал, и им все понятно, при этом помогают тем, кто не сделал ничего выполнить задание, выставляют им </a:t>
          </a:r>
          <a:r>
            <a:rPr lang="ru-RU" sz="1200" kern="1200" dirty="0" smtClean="0">
              <a:solidFill>
                <a:schemeClr val="tx1"/>
              </a:solidFill>
            </a:rPr>
            <a:t>оценки) Поясняет недопонятые вопросы</a:t>
          </a:r>
          <a:endParaRPr lang="ru-RU" sz="1200" kern="1200" dirty="0">
            <a:solidFill>
              <a:schemeClr val="tx1"/>
            </a:solidFill>
          </a:endParaRPr>
        </a:p>
      </dsp:txBody>
      <dsp:txXfrm>
        <a:off x="4624023" y="84393"/>
        <a:ext cx="1984160" cy="1560013"/>
      </dsp:txXfrm>
    </dsp:sp>
    <dsp:sp modelId="{EAD3D89C-C86F-4E0F-B9F8-DCAEFAFFA659}">
      <dsp:nvSpPr>
        <dsp:cNvPr id="0" name=""/>
        <dsp:cNvSpPr/>
      </dsp:nvSpPr>
      <dsp:spPr>
        <a:xfrm>
          <a:off x="4624758" y="1700220"/>
          <a:ext cx="2161205" cy="144305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</a:rPr>
            <a:t>.</a:t>
          </a:r>
          <a:endParaRPr lang="ru-RU" sz="1200" kern="1200" dirty="0">
            <a:solidFill>
              <a:schemeClr val="tx1"/>
            </a:solidFill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>
              <a:solidFill>
                <a:schemeClr val="tx1"/>
              </a:solidFill>
            </a:rPr>
            <a:t>Дает групповое задание, обозначая способ его выполнения (УУД), критерии оценки.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>
              <a:solidFill>
                <a:schemeClr val="tx1"/>
              </a:solidFill>
            </a:rPr>
            <a:t>При необходимости «направляет» процесс работы</a:t>
          </a:r>
        </a:p>
      </dsp:txBody>
      <dsp:txXfrm>
        <a:off x="4695202" y="1770664"/>
        <a:ext cx="2020317" cy="130216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374755-C48D-4E08-AE13-DDCC6F8FF60E}">
      <dsp:nvSpPr>
        <dsp:cNvPr id="0" name=""/>
        <dsp:cNvSpPr/>
      </dsp:nvSpPr>
      <dsp:spPr>
        <a:xfrm>
          <a:off x="715912" y="0"/>
          <a:ext cx="8216100" cy="3143272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CEBB9F-21DA-469F-A6CE-08E81DFF9864}">
      <dsp:nvSpPr>
        <dsp:cNvPr id="0" name=""/>
        <dsp:cNvSpPr/>
      </dsp:nvSpPr>
      <dsp:spPr>
        <a:xfrm>
          <a:off x="243749" y="506726"/>
          <a:ext cx="1587972" cy="212981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>
              <a:solidFill>
                <a:schemeClr val="tx1"/>
              </a:solidFill>
            </a:rPr>
            <a:t>Получает задание </a:t>
          </a:r>
          <a:endParaRPr lang="ru-RU" sz="600" kern="1200" dirty="0">
            <a:solidFill>
              <a:schemeClr val="tx1"/>
            </a:solidFill>
          </a:endParaRPr>
        </a:p>
      </dsp:txBody>
      <dsp:txXfrm>
        <a:off x="321267" y="584244"/>
        <a:ext cx="1432936" cy="1974782"/>
      </dsp:txXfrm>
    </dsp:sp>
    <dsp:sp modelId="{ADF3002A-09BA-4CC1-A4BA-4D0065D800DD}">
      <dsp:nvSpPr>
        <dsp:cNvPr id="0" name=""/>
        <dsp:cNvSpPr/>
      </dsp:nvSpPr>
      <dsp:spPr>
        <a:xfrm>
          <a:off x="1909887" y="235745"/>
          <a:ext cx="1885125" cy="26717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>
              <a:solidFill>
                <a:schemeClr val="tx1"/>
              </a:solidFill>
            </a:rPr>
            <a:t>Выполняет задание, отправляет его на проверку. Отправляет список вопросов, требующих уточнения, или пометку «все понятно»</a:t>
          </a:r>
        </a:p>
      </dsp:txBody>
      <dsp:txXfrm>
        <a:off x="2001911" y="327769"/>
        <a:ext cx="1701077" cy="2487733"/>
      </dsp:txXfrm>
    </dsp:sp>
    <dsp:sp modelId="{A45EEBED-E71A-41EE-8FFE-3B8E645B44A5}">
      <dsp:nvSpPr>
        <dsp:cNvPr id="0" name=""/>
        <dsp:cNvSpPr/>
      </dsp:nvSpPr>
      <dsp:spPr>
        <a:xfrm>
          <a:off x="6778121" y="491488"/>
          <a:ext cx="2494826" cy="223052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>
              <a:solidFill>
                <a:schemeClr val="tx1"/>
              </a:solidFill>
            </a:rPr>
            <a:t>Задает вопросы по порядку выполнения (если есть).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>
              <a:solidFill>
                <a:schemeClr val="tx1"/>
              </a:solidFill>
            </a:rPr>
            <a:t>Определяет порядок работы на следующие уроки (в зависимости от достигнутых результатов)</a:t>
          </a:r>
        </a:p>
      </dsp:txBody>
      <dsp:txXfrm>
        <a:off x="6887006" y="600373"/>
        <a:ext cx="2277056" cy="2012758"/>
      </dsp:txXfrm>
    </dsp:sp>
    <dsp:sp modelId="{B0EC12DF-6E68-4BE5-A9B0-9824EDC455C3}">
      <dsp:nvSpPr>
        <dsp:cNvPr id="0" name=""/>
        <dsp:cNvSpPr/>
      </dsp:nvSpPr>
      <dsp:spPr>
        <a:xfrm>
          <a:off x="3892651" y="278129"/>
          <a:ext cx="2921000" cy="26174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>
              <a:solidFill>
                <a:schemeClr val="tx1"/>
              </a:solidFill>
            </a:rPr>
            <a:t>Выбирает вариант работы (самостоятельно один, в группе, «помощник (в том числе оценщик)»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>
              <a:solidFill>
                <a:schemeClr val="tx1"/>
              </a:solidFill>
            </a:rPr>
            <a:t>Если дома ничего не делал, делает в классе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>
              <a:solidFill>
                <a:schemeClr val="tx1"/>
              </a:solidFill>
            </a:rPr>
            <a:t>Если были вопросы –задаем их, получает разъяснение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>
              <a:solidFill>
                <a:schemeClr val="tx1"/>
              </a:solidFill>
            </a:rPr>
            <a:t>Работает в группе (если не участвует в 2-х первых пунктах).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>
              <a:solidFill>
                <a:schemeClr val="tx1"/>
              </a:solidFill>
            </a:rPr>
            <a:t>Выставляет оценку другим (если ему определена эта роль))</a:t>
          </a:r>
        </a:p>
      </dsp:txBody>
      <dsp:txXfrm>
        <a:off x="4020426" y="405904"/>
        <a:ext cx="2665450" cy="2361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 descr="Dibujo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 b="1" cap="none" spc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ru-RU"/>
              <a:t>Образец заголовка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s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B6631-A51D-4550-A139-E5FE856AB981}" type="datetimeFigureOut">
              <a:rPr lang="ru-RU" smtClean="0"/>
              <a:t>14.02.2022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BB68C-76E4-4C1F-B8C5-EB9F80FBEB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802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cap="none" spc="0">
                <a:ln w="18415" cmpd="sng">
                  <a:solidFill>
                    <a:srgbClr val="0066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defRPr>
            </a:lvl1pPr>
          </a:lstStyle>
          <a:p>
            <a:r>
              <a:rPr lang="ru-RU"/>
              <a:t>Образец заголовка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>
                <a:ln>
                  <a:noFill/>
                </a:ln>
                <a:solidFill>
                  <a:srgbClr val="0000CC"/>
                </a:solidFill>
              </a:defRPr>
            </a:lvl1pPr>
            <a:lvl2pPr>
              <a:defRPr>
                <a:ln>
                  <a:noFill/>
                </a:ln>
                <a:solidFill>
                  <a:srgbClr val="0000CC"/>
                </a:solidFill>
              </a:defRPr>
            </a:lvl2pPr>
            <a:lvl3pPr>
              <a:defRPr>
                <a:ln>
                  <a:noFill/>
                </a:ln>
                <a:solidFill>
                  <a:srgbClr val="0000CC"/>
                </a:solidFill>
              </a:defRPr>
            </a:lvl3pPr>
            <a:lvl4pPr>
              <a:defRPr>
                <a:ln>
                  <a:noFill/>
                </a:ln>
                <a:solidFill>
                  <a:srgbClr val="0000CC"/>
                </a:solidFill>
              </a:defRPr>
            </a:lvl4pPr>
            <a:lvl5pPr>
              <a:defRPr>
                <a:ln>
                  <a:noFill/>
                </a:ln>
                <a:solidFill>
                  <a:srgbClr val="0000CC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s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B6631-A51D-4550-A139-E5FE856AB981}" type="datetimeFigureOut">
              <a:rPr lang="ru-RU" smtClean="0"/>
              <a:t>14.02.2022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BB68C-76E4-4C1F-B8C5-EB9F80FBEB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27722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B6631-A51D-4550-A139-E5FE856AB981}" type="datetimeFigureOut">
              <a:rPr lang="ru-RU" smtClean="0"/>
              <a:t>14.02.2022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BB68C-76E4-4C1F-B8C5-EB9F80FBEB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1234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B6631-A51D-4550-A139-E5FE856AB981}" type="datetimeFigureOut">
              <a:rPr lang="ru-RU" smtClean="0"/>
              <a:t>14.02.2022</a:t>
            </a:fld>
            <a:endParaRPr lang="ru-RU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BB68C-76E4-4C1F-B8C5-EB9F80FBEB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5649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B6631-A51D-4550-A139-E5FE856AB981}" type="datetimeFigureOut">
              <a:rPr lang="ru-RU" smtClean="0"/>
              <a:t>14.02.2022</a:t>
            </a:fld>
            <a:endParaRPr lang="ru-RU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BB68C-76E4-4C1F-B8C5-EB9F80FBEB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41887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B6631-A51D-4550-A139-E5FE856AB981}" type="datetimeFigureOut">
              <a:rPr lang="ru-RU" smtClean="0"/>
              <a:t>14.02.2022</a:t>
            </a:fld>
            <a:endParaRPr lang="ru-RU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BB68C-76E4-4C1F-B8C5-EB9F80FBEB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4011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B6631-A51D-4550-A139-E5FE856AB981}" type="datetimeFigureOut">
              <a:rPr lang="ru-RU" smtClean="0"/>
              <a:t>14.02.2022</a:t>
            </a:fld>
            <a:endParaRPr lang="ru-RU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BB68C-76E4-4C1F-B8C5-EB9F80FBEB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4946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B6631-A51D-4550-A139-E5FE856AB981}" type="datetimeFigureOut">
              <a:rPr lang="ru-RU" smtClean="0"/>
              <a:t>14.02.2022</a:t>
            </a:fld>
            <a:endParaRPr lang="ru-RU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BB68C-76E4-4C1F-B8C5-EB9F80FBEB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6210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B6631-A51D-4550-A139-E5FE856AB981}" type="datetimeFigureOut">
              <a:rPr lang="ru-RU" smtClean="0"/>
              <a:t>14.02.2022</a:t>
            </a:fld>
            <a:endParaRPr lang="ru-RU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BB68C-76E4-4C1F-B8C5-EB9F80FBEB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34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B6631-A51D-4550-A139-E5FE856AB981}" type="datetimeFigureOut">
              <a:rPr lang="ru-RU" smtClean="0"/>
              <a:t>14.02.2022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BB68C-76E4-4C1F-B8C5-EB9F80FBEB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7208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B6631-A51D-4550-A139-E5FE856AB981}" type="datetimeFigureOut">
              <a:rPr lang="ru-RU" smtClean="0"/>
              <a:t>14.02.2022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BB68C-76E4-4C1F-B8C5-EB9F80FBEB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2067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AB6631-A51D-4550-A139-E5FE856AB981}" type="datetimeFigureOut">
              <a:rPr lang="ru-RU" smtClean="0"/>
              <a:t>14.02.2022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1BB68C-76E4-4C1F-B8C5-EB9F80FBEB6B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6 Imagen" descr="Dibujo.bmp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0"/>
            <a:ext cx="12192000" cy="7010400"/>
          </a:xfrm>
          <a:prstGeom prst="rect">
            <a:avLst/>
          </a:prstGeom>
          <a:gradFill flip="none" rotWithShape="1">
            <a:gsLst>
              <a:gs pos="100000">
                <a:srgbClr val="03D4A8">
                  <a:alpha val="18000"/>
                </a:srgbClr>
              </a:gs>
              <a:gs pos="25000">
                <a:srgbClr val="21D6E0">
                  <a:alpha val="23000"/>
                </a:srgbClr>
              </a:gs>
              <a:gs pos="75000">
                <a:srgbClr val="0087E6">
                  <a:alpha val="25000"/>
                </a:srgbClr>
              </a:gs>
              <a:gs pos="100000">
                <a:srgbClr val="005CBF">
                  <a:alpha val="25999"/>
                </a:srgbClr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s-ES" sz="1800"/>
          </a:p>
        </p:txBody>
      </p:sp>
    </p:spTree>
    <p:extLst>
      <p:ext uri="{BB962C8B-B14F-4D97-AF65-F5344CB8AC3E}">
        <p14:creationId xmlns:p14="http://schemas.microsoft.com/office/powerpoint/2010/main" val="781192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2C35A843-492F-4F52-BE49-DAA487E315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33099" y="1249680"/>
            <a:ext cx="9144000" cy="1771255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chemeClr val="tx1"/>
                </a:solidFill>
              </a:rPr>
              <a:t>Современные педагогические </a:t>
            </a:r>
            <a:r>
              <a:rPr lang="ru-RU" sz="2400" b="1" dirty="0" smtClean="0">
                <a:solidFill>
                  <a:schemeClr val="tx1"/>
                </a:solidFill>
              </a:rPr>
              <a:t>технологии</a:t>
            </a:r>
          </a:p>
          <a:p>
            <a:r>
              <a:rPr lang="ru-RU" sz="4800" b="1" dirty="0" smtClean="0">
                <a:solidFill>
                  <a:schemeClr val="tx1"/>
                </a:solidFill>
              </a:rPr>
              <a:t>Технологии</a:t>
            </a:r>
            <a:r>
              <a:rPr lang="ru-RU" sz="4800" b="1" dirty="0" smtClean="0">
                <a:solidFill>
                  <a:schemeClr val="tx1"/>
                </a:solidFill>
              </a:rPr>
              <a:t> смешанного обучения</a:t>
            </a:r>
            <a:endParaRPr lang="ru-RU" sz="4800" b="1" dirty="0">
              <a:solidFill>
                <a:schemeClr val="tx1"/>
              </a:solidFill>
            </a:endParaRPr>
          </a:p>
        </p:txBody>
      </p:sp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xmlns="" id="{F08EE399-75D6-4F2A-AA4B-820AF000396B}"/>
              </a:ext>
            </a:extLst>
          </p:cNvPr>
          <p:cNvSpPr txBox="1">
            <a:spLocks/>
          </p:cNvSpPr>
          <p:nvPr/>
        </p:nvSpPr>
        <p:spPr>
          <a:xfrm>
            <a:off x="5902392" y="5242560"/>
            <a:ext cx="6289608" cy="1021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>
                <a:solidFill>
                  <a:schemeClr val="tx1"/>
                </a:solidFill>
              </a:rPr>
              <a:t>Атаманов Сергей Алексеевич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преподаватель ГБПОУ ИТМ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7294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2C35A843-492F-4F52-BE49-DAA487E315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1" y="182880"/>
            <a:ext cx="9144000" cy="6096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Технологии смешанного обучения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xmlns="" id="{65CE0F61-F088-46E6-A68E-4F2567A10950}"/>
              </a:ext>
            </a:extLst>
          </p:cNvPr>
          <p:cNvSpPr txBox="1">
            <a:spLocks/>
          </p:cNvSpPr>
          <p:nvPr/>
        </p:nvSpPr>
        <p:spPr>
          <a:xfrm>
            <a:off x="545804" y="946298"/>
            <a:ext cx="1059712" cy="15523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96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xmlns="" id="{9DDC1623-F57E-4EFA-98E0-9A4854D5D1C8}"/>
              </a:ext>
            </a:extLst>
          </p:cNvPr>
          <p:cNvSpPr txBox="1">
            <a:spLocks/>
          </p:cNvSpPr>
          <p:nvPr/>
        </p:nvSpPr>
        <p:spPr>
          <a:xfrm>
            <a:off x="545804" y="4699590"/>
            <a:ext cx="1059712" cy="15523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9600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xmlns="" id="{DCF2B6DB-C3CE-4C5A-AA7C-3101E9704D56}"/>
              </a:ext>
            </a:extLst>
          </p:cNvPr>
          <p:cNvSpPr txBox="1">
            <a:spLocks/>
          </p:cNvSpPr>
          <p:nvPr/>
        </p:nvSpPr>
        <p:spPr>
          <a:xfrm>
            <a:off x="10198396" y="946298"/>
            <a:ext cx="1059712" cy="15523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96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xmlns="" id="{CE7D4705-D6A5-4EB0-9BAB-B58B2EE3AA98}"/>
              </a:ext>
            </a:extLst>
          </p:cNvPr>
          <p:cNvSpPr txBox="1">
            <a:spLocks/>
          </p:cNvSpPr>
          <p:nvPr/>
        </p:nvSpPr>
        <p:spPr>
          <a:xfrm>
            <a:off x="10370289" y="4699589"/>
            <a:ext cx="1059712" cy="15523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9600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xmlns="" id="{45F9DDEA-C829-4C15-BE9D-76BCA9BB7948}"/>
              </a:ext>
            </a:extLst>
          </p:cNvPr>
          <p:cNvSpPr txBox="1">
            <a:spLocks/>
          </p:cNvSpPr>
          <p:nvPr/>
        </p:nvSpPr>
        <p:spPr>
          <a:xfrm>
            <a:off x="1495645" y="1501591"/>
            <a:ext cx="3104707" cy="11057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>
                <a:solidFill>
                  <a:schemeClr val="tx1"/>
                </a:solidFill>
              </a:rPr>
              <a:t>«Перевернутый класс»</a:t>
            </a:r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xmlns="" id="{DAD42D55-95ED-47BE-BEBF-41BC31F363B2}"/>
              </a:ext>
            </a:extLst>
          </p:cNvPr>
          <p:cNvSpPr txBox="1">
            <a:spLocks/>
          </p:cNvSpPr>
          <p:nvPr/>
        </p:nvSpPr>
        <p:spPr>
          <a:xfrm>
            <a:off x="7265582" y="4742117"/>
            <a:ext cx="3104707" cy="11057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>
                <a:solidFill>
                  <a:schemeClr val="tx1"/>
                </a:solidFill>
              </a:rPr>
              <a:t>Гибкая модель</a:t>
            </a:r>
          </a:p>
        </p:txBody>
      </p:sp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xmlns="" id="{70A2FDA4-1794-4F2A-9F6F-889F4D9C628A}"/>
              </a:ext>
            </a:extLst>
          </p:cNvPr>
          <p:cNvSpPr txBox="1">
            <a:spLocks/>
          </p:cNvSpPr>
          <p:nvPr/>
        </p:nvSpPr>
        <p:spPr>
          <a:xfrm>
            <a:off x="1495646" y="4582633"/>
            <a:ext cx="3104707" cy="11057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>
                <a:solidFill>
                  <a:schemeClr val="tx1"/>
                </a:solidFill>
              </a:rPr>
              <a:t>Ротация станций</a:t>
            </a:r>
          </a:p>
        </p:txBody>
      </p:sp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xmlns="" id="{F08EE399-75D6-4F2A-AA4B-820AF000396B}"/>
              </a:ext>
            </a:extLst>
          </p:cNvPr>
          <p:cNvSpPr txBox="1">
            <a:spLocks/>
          </p:cNvSpPr>
          <p:nvPr/>
        </p:nvSpPr>
        <p:spPr>
          <a:xfrm>
            <a:off x="7265582" y="1765004"/>
            <a:ext cx="3104707" cy="11057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>
                <a:solidFill>
                  <a:schemeClr val="tx1"/>
                </a:solidFill>
              </a:rPr>
              <a:t>Ротация лабораторий</a:t>
            </a:r>
          </a:p>
        </p:txBody>
      </p:sp>
    </p:spTree>
    <p:extLst>
      <p:ext uri="{BB962C8B-B14F-4D97-AF65-F5344CB8AC3E}">
        <p14:creationId xmlns:p14="http://schemas.microsoft.com/office/powerpoint/2010/main" val="3339333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2C35A843-492F-4F52-BE49-DAA487E315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35166" y="118095"/>
            <a:ext cx="5820314" cy="523395"/>
          </a:xfrm>
        </p:spPr>
        <p:txBody>
          <a:bodyPr>
            <a:normAutofit fontScale="85000" lnSpcReduction="10000"/>
          </a:bodyPr>
          <a:lstStyle/>
          <a:p>
            <a:pPr algn="r"/>
            <a:r>
              <a:rPr lang="ru-RU" b="1" dirty="0" smtClean="0">
                <a:solidFill>
                  <a:schemeClr val="tx1"/>
                </a:solidFill>
              </a:rPr>
              <a:t>Технология «Перевернутый класс»</a:t>
            </a:r>
            <a:endParaRPr lang="ru-RU" b="1" dirty="0">
              <a:solidFill>
                <a:schemeClr val="tx1"/>
              </a:solidFill>
            </a:endParaRP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xmlns="" id="{623C9D5A-A20D-4BCC-8D33-C4AD4114CE31}"/>
              </a:ext>
            </a:extLst>
          </p:cNvPr>
          <p:cNvGrpSpPr/>
          <p:nvPr/>
        </p:nvGrpSpPr>
        <p:grpSpPr>
          <a:xfrm>
            <a:off x="1854956" y="1077147"/>
            <a:ext cx="1702018" cy="1017469"/>
            <a:chOff x="3892" y="235745"/>
            <a:chExt cx="1702018" cy="2671781"/>
          </a:xfrm>
        </p:grpSpPr>
        <p:sp>
          <p:nvSpPr>
            <p:cNvPr id="13" name="Прямоугольник: скругленные углы 12">
              <a:extLst>
                <a:ext uri="{FF2B5EF4-FFF2-40B4-BE49-F238E27FC236}">
                  <a16:creationId xmlns:a16="http://schemas.microsoft.com/office/drawing/2014/main" xmlns="" id="{3867EDAA-F90C-434B-B79B-F2A50470B3AE}"/>
                </a:ext>
              </a:extLst>
            </p:cNvPr>
            <p:cNvSpPr/>
            <p:nvPr/>
          </p:nvSpPr>
          <p:spPr>
            <a:xfrm>
              <a:off x="3892" y="235745"/>
              <a:ext cx="1702018" cy="2671781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Прямоугольник: скругленные углы 4">
              <a:extLst>
                <a:ext uri="{FF2B5EF4-FFF2-40B4-BE49-F238E27FC236}">
                  <a16:creationId xmlns:a16="http://schemas.microsoft.com/office/drawing/2014/main" xmlns="" id="{CB9133E5-7CD6-47BC-9E2F-048D45E24862}"/>
                </a:ext>
              </a:extLst>
            </p:cNvPr>
            <p:cNvSpPr txBox="1"/>
            <p:nvPr/>
          </p:nvSpPr>
          <p:spPr>
            <a:xfrm>
              <a:off x="86978" y="318831"/>
              <a:ext cx="1535846" cy="250560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marL="0" lvl="0" indent="0" algn="ctr" defTabSz="533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600" b="1" kern="1200" dirty="0"/>
                <a:t>Теория</a:t>
              </a:r>
            </a:p>
            <a:p>
              <a:pPr marL="0" lvl="0" indent="0" algn="ctr" defTabSz="533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600" b="1" kern="1200" dirty="0"/>
                <a:t>(в классе)</a:t>
              </a:r>
            </a:p>
            <a:p>
              <a:pPr marL="0" lvl="0" indent="0" algn="ctr" defTabSz="533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600" kern="1200" dirty="0"/>
            </a:p>
          </p:txBody>
        </p:sp>
      </p:grp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xmlns="" id="{E4E2EBAB-16B5-4973-B065-3E6769902D69}"/>
              </a:ext>
            </a:extLst>
          </p:cNvPr>
          <p:cNvSpPr txBox="1">
            <a:spLocks/>
          </p:cNvSpPr>
          <p:nvPr/>
        </p:nvSpPr>
        <p:spPr>
          <a:xfrm>
            <a:off x="545804" y="1108521"/>
            <a:ext cx="1059712" cy="9860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6000" b="1" dirty="0">
                <a:solidFill>
                  <a:srgbClr val="FF0000"/>
                </a:solidFill>
              </a:rPr>
              <a:t>1</a:t>
            </a: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xmlns="" id="{783309BB-CE16-496C-AB48-FCF8722BEE8A}"/>
              </a:ext>
            </a:extLst>
          </p:cNvPr>
          <p:cNvGrpSpPr/>
          <p:nvPr/>
        </p:nvGrpSpPr>
        <p:grpSpPr>
          <a:xfrm>
            <a:off x="3735166" y="1077147"/>
            <a:ext cx="1702018" cy="1008892"/>
            <a:chOff x="3892" y="235745"/>
            <a:chExt cx="1702018" cy="2671781"/>
          </a:xfrm>
        </p:grpSpPr>
        <p:sp>
          <p:nvSpPr>
            <p:cNvPr id="17" name="Прямоугольник: скругленные углы 16">
              <a:extLst>
                <a:ext uri="{FF2B5EF4-FFF2-40B4-BE49-F238E27FC236}">
                  <a16:creationId xmlns:a16="http://schemas.microsoft.com/office/drawing/2014/main" xmlns="" id="{BF062732-0022-4E90-A0E4-365526820F2B}"/>
                </a:ext>
              </a:extLst>
            </p:cNvPr>
            <p:cNvSpPr/>
            <p:nvPr/>
          </p:nvSpPr>
          <p:spPr>
            <a:xfrm>
              <a:off x="3892" y="235745"/>
              <a:ext cx="1702018" cy="2671781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Прямоугольник: скругленные углы 4">
              <a:extLst>
                <a:ext uri="{FF2B5EF4-FFF2-40B4-BE49-F238E27FC236}">
                  <a16:creationId xmlns:a16="http://schemas.microsoft.com/office/drawing/2014/main" xmlns="" id="{741C3728-D52B-4BC6-9EA6-BC4332349B9B}"/>
                </a:ext>
              </a:extLst>
            </p:cNvPr>
            <p:cNvSpPr txBox="1"/>
            <p:nvPr/>
          </p:nvSpPr>
          <p:spPr>
            <a:xfrm>
              <a:off x="86978" y="318831"/>
              <a:ext cx="1535846" cy="250560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marL="0" lvl="0" indent="0" algn="ctr" defTabSz="533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600" b="1" kern="1200" dirty="0"/>
                <a:t>Практика</a:t>
              </a:r>
            </a:p>
            <a:p>
              <a:pPr marL="0" lvl="0" indent="0" algn="ctr" defTabSz="533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600" b="1" kern="1200" dirty="0"/>
                <a:t>(в классе)</a:t>
              </a:r>
            </a:p>
            <a:p>
              <a:pPr marL="0" lvl="0" indent="0" algn="ctr" defTabSz="533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600" kern="1200" dirty="0"/>
            </a:p>
          </p:txBody>
        </p:sp>
      </p:grpSp>
      <p:sp>
        <p:nvSpPr>
          <p:cNvPr id="19" name="Подзаголовок 2">
            <a:extLst>
              <a:ext uri="{FF2B5EF4-FFF2-40B4-BE49-F238E27FC236}">
                <a16:creationId xmlns:a16="http://schemas.microsoft.com/office/drawing/2014/main" xmlns="" id="{A10CE629-ACF1-46BF-AC10-B6E12C12ED0A}"/>
              </a:ext>
            </a:extLst>
          </p:cNvPr>
          <p:cNvSpPr txBox="1">
            <a:spLocks/>
          </p:cNvSpPr>
          <p:nvPr/>
        </p:nvSpPr>
        <p:spPr>
          <a:xfrm>
            <a:off x="513906" y="2652823"/>
            <a:ext cx="1059712" cy="15523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5400" b="1" dirty="0">
                <a:solidFill>
                  <a:srgbClr val="FF0000"/>
                </a:solidFill>
              </a:rPr>
              <a:t>2</a:t>
            </a:r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xmlns="" id="{929BD434-699C-482B-B1BC-8B2CE43C4DF5}"/>
              </a:ext>
            </a:extLst>
          </p:cNvPr>
          <p:cNvGrpSpPr/>
          <p:nvPr/>
        </p:nvGrpSpPr>
        <p:grpSpPr>
          <a:xfrm>
            <a:off x="1810676" y="2688266"/>
            <a:ext cx="1702018" cy="1114931"/>
            <a:chOff x="3892" y="235745"/>
            <a:chExt cx="1702018" cy="2671781"/>
          </a:xfrm>
        </p:grpSpPr>
        <p:sp>
          <p:nvSpPr>
            <p:cNvPr id="21" name="Прямоугольник: скругленные углы 20">
              <a:extLst>
                <a:ext uri="{FF2B5EF4-FFF2-40B4-BE49-F238E27FC236}">
                  <a16:creationId xmlns:a16="http://schemas.microsoft.com/office/drawing/2014/main" xmlns="" id="{BBB917FB-88E3-4AC9-86E3-DC62847BA06A}"/>
                </a:ext>
              </a:extLst>
            </p:cNvPr>
            <p:cNvSpPr/>
            <p:nvPr/>
          </p:nvSpPr>
          <p:spPr>
            <a:xfrm>
              <a:off x="3892" y="235745"/>
              <a:ext cx="1702018" cy="2671781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Прямоугольник: скругленные углы 4">
              <a:extLst>
                <a:ext uri="{FF2B5EF4-FFF2-40B4-BE49-F238E27FC236}">
                  <a16:creationId xmlns:a16="http://schemas.microsoft.com/office/drawing/2014/main" xmlns="" id="{C3AC03FE-64D2-4A9E-964F-F51FD37B84DB}"/>
                </a:ext>
              </a:extLst>
            </p:cNvPr>
            <p:cNvSpPr txBox="1"/>
            <p:nvPr/>
          </p:nvSpPr>
          <p:spPr>
            <a:xfrm>
              <a:off x="86978" y="318831"/>
              <a:ext cx="1535846" cy="250560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marL="0" lvl="0" indent="0" algn="ctr" defTabSz="533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600" kern="1200" dirty="0"/>
                <a:t>Теория</a:t>
              </a:r>
            </a:p>
            <a:p>
              <a:pPr marL="0" lvl="0" indent="0" algn="ctr" defTabSz="533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600" kern="1200" dirty="0"/>
                <a:t>(дома)</a:t>
              </a:r>
            </a:p>
            <a:p>
              <a:pPr marL="0" lvl="0" indent="0" algn="ctr" defTabSz="533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1600" kern="1200" dirty="0"/>
            </a:p>
          </p:txBody>
        </p:sp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xmlns="" id="{4B6B66D4-7FDA-4526-BB51-E026B005BB5F}"/>
              </a:ext>
            </a:extLst>
          </p:cNvPr>
          <p:cNvGrpSpPr/>
          <p:nvPr/>
        </p:nvGrpSpPr>
        <p:grpSpPr>
          <a:xfrm>
            <a:off x="3628844" y="2652823"/>
            <a:ext cx="1808340" cy="1139741"/>
            <a:chOff x="3892" y="235745"/>
            <a:chExt cx="1702018" cy="2671781"/>
          </a:xfrm>
        </p:grpSpPr>
        <p:sp>
          <p:nvSpPr>
            <p:cNvPr id="24" name="Прямоугольник: скругленные углы 23">
              <a:extLst>
                <a:ext uri="{FF2B5EF4-FFF2-40B4-BE49-F238E27FC236}">
                  <a16:creationId xmlns:a16="http://schemas.microsoft.com/office/drawing/2014/main" xmlns="" id="{F492B696-189A-4FEF-815C-01EE7CC05DC7}"/>
                </a:ext>
              </a:extLst>
            </p:cNvPr>
            <p:cNvSpPr/>
            <p:nvPr/>
          </p:nvSpPr>
          <p:spPr>
            <a:xfrm>
              <a:off x="3892" y="235745"/>
              <a:ext cx="1702018" cy="2671781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" name="Прямоугольник: скругленные углы 4">
              <a:extLst>
                <a:ext uri="{FF2B5EF4-FFF2-40B4-BE49-F238E27FC236}">
                  <a16:creationId xmlns:a16="http://schemas.microsoft.com/office/drawing/2014/main" xmlns="" id="{307B73B4-CEC6-4239-99E6-D0B9F4A1DCD7}"/>
                </a:ext>
              </a:extLst>
            </p:cNvPr>
            <p:cNvSpPr txBox="1"/>
            <p:nvPr/>
          </p:nvSpPr>
          <p:spPr>
            <a:xfrm>
              <a:off x="86978" y="318831"/>
              <a:ext cx="1535846" cy="250560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marL="0" lvl="0" indent="0" algn="ctr" defTabSz="533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600" kern="1200" dirty="0"/>
                <a:t>Практика</a:t>
              </a:r>
            </a:p>
            <a:p>
              <a:pPr marL="0" lvl="0" indent="0" algn="ctr" defTabSz="533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600" kern="1200" dirty="0"/>
                <a:t>(в классе)</a:t>
              </a:r>
            </a:p>
            <a:p>
              <a:pPr marL="0" lvl="0" indent="0" algn="ctr" defTabSz="533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1600" kern="1200" dirty="0"/>
            </a:p>
          </p:txBody>
        </p:sp>
      </p:grpSp>
      <p:sp>
        <p:nvSpPr>
          <p:cNvPr id="26" name="Подзаголовок 2">
            <a:extLst>
              <a:ext uri="{FF2B5EF4-FFF2-40B4-BE49-F238E27FC236}">
                <a16:creationId xmlns:a16="http://schemas.microsoft.com/office/drawing/2014/main" xmlns="" id="{5F95A7B8-B8E3-43A3-A1E0-7894C35F3F5E}"/>
              </a:ext>
            </a:extLst>
          </p:cNvPr>
          <p:cNvSpPr txBox="1">
            <a:spLocks/>
          </p:cNvSpPr>
          <p:nvPr/>
        </p:nvSpPr>
        <p:spPr>
          <a:xfrm>
            <a:off x="545804" y="4460358"/>
            <a:ext cx="1059712" cy="15523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5400" b="1" dirty="0">
                <a:solidFill>
                  <a:srgbClr val="FF0000"/>
                </a:solidFill>
              </a:rPr>
              <a:t>3</a:t>
            </a:r>
          </a:p>
        </p:txBody>
      </p: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xmlns="" id="{7549F639-7E4E-4FC0-9F5E-97B4B6114FF9}"/>
              </a:ext>
            </a:extLst>
          </p:cNvPr>
          <p:cNvGrpSpPr/>
          <p:nvPr/>
        </p:nvGrpSpPr>
        <p:grpSpPr>
          <a:xfrm>
            <a:off x="1771870" y="4460358"/>
            <a:ext cx="1702018" cy="1150374"/>
            <a:chOff x="3892" y="235745"/>
            <a:chExt cx="1702018" cy="2671781"/>
          </a:xfrm>
        </p:grpSpPr>
        <p:sp>
          <p:nvSpPr>
            <p:cNvPr id="28" name="Прямоугольник: скругленные углы 27">
              <a:extLst>
                <a:ext uri="{FF2B5EF4-FFF2-40B4-BE49-F238E27FC236}">
                  <a16:creationId xmlns:a16="http://schemas.microsoft.com/office/drawing/2014/main" xmlns="" id="{63C1C5B5-926B-4D48-9EBD-13F1D15DED7C}"/>
                </a:ext>
              </a:extLst>
            </p:cNvPr>
            <p:cNvSpPr/>
            <p:nvPr/>
          </p:nvSpPr>
          <p:spPr>
            <a:xfrm>
              <a:off x="3892" y="235745"/>
              <a:ext cx="1702018" cy="2671781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9" name="Прямоугольник: скругленные углы 4">
              <a:extLst>
                <a:ext uri="{FF2B5EF4-FFF2-40B4-BE49-F238E27FC236}">
                  <a16:creationId xmlns:a16="http://schemas.microsoft.com/office/drawing/2014/main" xmlns="" id="{E32EE236-811B-45A5-BC1D-CB8578E108D8}"/>
                </a:ext>
              </a:extLst>
            </p:cNvPr>
            <p:cNvSpPr txBox="1"/>
            <p:nvPr/>
          </p:nvSpPr>
          <p:spPr>
            <a:xfrm>
              <a:off x="86978" y="318830"/>
              <a:ext cx="1535846" cy="250560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marL="0" lvl="0" indent="0" algn="ctr" defTabSz="533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600" kern="1200" dirty="0"/>
                <a:t>Теория</a:t>
              </a:r>
            </a:p>
            <a:p>
              <a:pPr marL="0" lvl="0" indent="0" algn="ctr" defTabSz="533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200" kern="1200" dirty="0"/>
                <a:t>(</a:t>
              </a:r>
              <a:r>
                <a:rPr lang="ru-RU" sz="1600" kern="1200" dirty="0"/>
                <a:t>дома</a:t>
              </a:r>
              <a:r>
                <a:rPr lang="ru-RU" sz="1200" kern="1200" dirty="0"/>
                <a:t>)</a:t>
              </a:r>
            </a:p>
            <a:p>
              <a:pPr marL="0" lvl="0" indent="0" algn="ctr" defTabSz="533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600" kern="1200" dirty="0"/>
            </a:p>
          </p:txBody>
        </p:sp>
      </p:grp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xmlns="" id="{830EC85F-941A-4EB5-9F58-0A322F34C8B9}"/>
              </a:ext>
            </a:extLst>
          </p:cNvPr>
          <p:cNvGrpSpPr/>
          <p:nvPr/>
        </p:nvGrpSpPr>
        <p:grpSpPr>
          <a:xfrm>
            <a:off x="3577653" y="4460358"/>
            <a:ext cx="1969707" cy="1127100"/>
            <a:chOff x="3892" y="235745"/>
            <a:chExt cx="1702018" cy="2671781"/>
          </a:xfrm>
        </p:grpSpPr>
        <p:sp>
          <p:nvSpPr>
            <p:cNvPr id="31" name="Прямоугольник: скругленные углы 30">
              <a:extLst>
                <a:ext uri="{FF2B5EF4-FFF2-40B4-BE49-F238E27FC236}">
                  <a16:creationId xmlns:a16="http://schemas.microsoft.com/office/drawing/2014/main" xmlns="" id="{8AC89CFE-F573-4243-9D04-F4779590F43B}"/>
                </a:ext>
              </a:extLst>
            </p:cNvPr>
            <p:cNvSpPr/>
            <p:nvPr/>
          </p:nvSpPr>
          <p:spPr>
            <a:xfrm>
              <a:off x="3892" y="235745"/>
              <a:ext cx="1702018" cy="2671781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2" name="Прямоугольник: скругленные углы 4">
              <a:extLst>
                <a:ext uri="{FF2B5EF4-FFF2-40B4-BE49-F238E27FC236}">
                  <a16:creationId xmlns:a16="http://schemas.microsoft.com/office/drawing/2014/main" xmlns="" id="{1F7E8165-B21A-4DE7-8763-088ACCC34367}"/>
                </a:ext>
              </a:extLst>
            </p:cNvPr>
            <p:cNvSpPr txBox="1"/>
            <p:nvPr/>
          </p:nvSpPr>
          <p:spPr>
            <a:xfrm>
              <a:off x="71541" y="571497"/>
              <a:ext cx="1362174" cy="22529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marL="0" lvl="0" indent="0" algn="ctr" defTabSz="533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600" kern="1200" dirty="0"/>
                <a:t>Практика</a:t>
              </a:r>
            </a:p>
            <a:p>
              <a:pPr marL="0" lvl="0" indent="0" algn="ctr" defTabSz="533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200" kern="1200" dirty="0"/>
                <a:t>(дома)</a:t>
              </a:r>
            </a:p>
            <a:p>
              <a:pPr marL="0" lvl="0" indent="0" algn="ctr" defTabSz="533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200" dirty="0"/>
                <a:t>В классе – </a:t>
              </a:r>
              <a:r>
                <a:rPr lang="ru-RU" sz="1200" dirty="0" err="1"/>
                <a:t>доп.задания</a:t>
              </a:r>
              <a:endParaRPr lang="ru-RU" sz="1200" kern="1200" dirty="0"/>
            </a:p>
            <a:p>
              <a:pPr marL="0" lvl="0" indent="0" algn="ctr" defTabSz="533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600" kern="1200" dirty="0"/>
            </a:p>
          </p:txBody>
        </p:sp>
      </p:grpSp>
      <p:pic>
        <p:nvPicPr>
          <p:cNvPr id="33" name="Рисунок 32">
            <a:extLst>
              <a:ext uri="{FF2B5EF4-FFF2-40B4-BE49-F238E27FC236}">
                <a16:creationId xmlns:a16="http://schemas.microsoft.com/office/drawing/2014/main" xmlns="" id="{E57919F9-EBF7-4DA1-8D6F-4D09907BE7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46339"/>
            <a:ext cx="5947654" cy="4464393"/>
          </a:xfrm>
          <a:prstGeom prst="rect">
            <a:avLst/>
          </a:prstGeom>
        </p:spPr>
      </p:pic>
      <p:cxnSp>
        <p:nvCxnSpPr>
          <p:cNvPr id="35" name="Прямая со стрелкой 34">
            <a:extLst>
              <a:ext uri="{FF2B5EF4-FFF2-40B4-BE49-F238E27FC236}">
                <a16:creationId xmlns:a16="http://schemas.microsoft.com/office/drawing/2014/main" xmlns="" id="{70B9E441-49AD-482E-BE28-A28EC99802DF}"/>
              </a:ext>
            </a:extLst>
          </p:cNvPr>
          <p:cNvCxnSpPr/>
          <p:nvPr/>
        </p:nvCxnSpPr>
        <p:spPr>
          <a:xfrm>
            <a:off x="8293395" y="808074"/>
            <a:ext cx="1392865" cy="5381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6" name="Прямая со стрелкой 35">
            <a:extLst>
              <a:ext uri="{FF2B5EF4-FFF2-40B4-BE49-F238E27FC236}">
                <a16:creationId xmlns:a16="http://schemas.microsoft.com/office/drawing/2014/main" xmlns="" id="{0E140EA3-D63D-4F8E-B280-52053DD3181D}"/>
              </a:ext>
            </a:extLst>
          </p:cNvPr>
          <p:cNvCxnSpPr>
            <a:cxnSpLocks/>
          </p:cNvCxnSpPr>
          <p:nvPr/>
        </p:nvCxnSpPr>
        <p:spPr>
          <a:xfrm flipV="1">
            <a:off x="7072834" y="3681927"/>
            <a:ext cx="930344" cy="10464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8" name="Подзаголовок 2">
            <a:extLst>
              <a:ext uri="{FF2B5EF4-FFF2-40B4-BE49-F238E27FC236}">
                <a16:creationId xmlns:a16="http://schemas.microsoft.com/office/drawing/2014/main" xmlns="" id="{D56523AE-9950-4748-8252-B42FFBCF9B88}"/>
              </a:ext>
            </a:extLst>
          </p:cNvPr>
          <p:cNvSpPr txBox="1">
            <a:spLocks/>
          </p:cNvSpPr>
          <p:nvPr/>
        </p:nvSpPr>
        <p:spPr>
          <a:xfrm>
            <a:off x="7363051" y="641490"/>
            <a:ext cx="930344" cy="26716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200" b="1" dirty="0">
                <a:solidFill>
                  <a:schemeClr val="tx1"/>
                </a:solidFill>
              </a:rPr>
              <a:t>Практика</a:t>
            </a:r>
          </a:p>
        </p:txBody>
      </p:sp>
      <p:sp>
        <p:nvSpPr>
          <p:cNvPr id="39" name="Подзаголовок 2">
            <a:extLst>
              <a:ext uri="{FF2B5EF4-FFF2-40B4-BE49-F238E27FC236}">
                <a16:creationId xmlns:a16="http://schemas.microsoft.com/office/drawing/2014/main" xmlns="" id="{A33FFABC-535C-4F3E-B5C2-8CE263B74B23}"/>
              </a:ext>
            </a:extLst>
          </p:cNvPr>
          <p:cNvSpPr txBox="1">
            <a:spLocks/>
          </p:cNvSpPr>
          <p:nvPr/>
        </p:nvSpPr>
        <p:spPr>
          <a:xfrm>
            <a:off x="6527343" y="4799530"/>
            <a:ext cx="930344" cy="26716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200" b="1" dirty="0">
                <a:solidFill>
                  <a:schemeClr val="tx1"/>
                </a:solidFill>
              </a:rPr>
              <a:t>Теория</a:t>
            </a:r>
          </a:p>
        </p:txBody>
      </p:sp>
    </p:spTree>
    <p:extLst>
      <p:ext uri="{BB962C8B-B14F-4D97-AF65-F5344CB8AC3E}">
        <p14:creationId xmlns:p14="http://schemas.microsoft.com/office/powerpoint/2010/main" val="1260611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9" grpId="0"/>
      <p:bldP spid="2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9560" y="209913"/>
            <a:ext cx="2591730" cy="33855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ru-RU" sz="1600" b="1" dirty="0"/>
              <a:t>Действия педагога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2416" y="3547114"/>
            <a:ext cx="2590343" cy="338554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ru-RU" sz="1600" dirty="0"/>
              <a:t>Действия обучающегося</a:t>
            </a:r>
          </a:p>
        </p:txBody>
      </p:sp>
      <p:graphicFrame>
        <p:nvGraphicFramePr>
          <p:cNvPr id="15" name="Схема 14"/>
          <p:cNvGraphicFramePr/>
          <p:nvPr>
            <p:extLst>
              <p:ext uri="{D42A27DB-BD31-4B8C-83A1-F6EECF244321}">
                <p14:modId xmlns:p14="http://schemas.microsoft.com/office/powerpoint/2010/main" val="4135312990"/>
              </p:ext>
            </p:extLst>
          </p:nvPr>
        </p:nvGraphicFramePr>
        <p:xfrm>
          <a:off x="548640" y="285728"/>
          <a:ext cx="11399520" cy="3143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468948774"/>
              </p:ext>
            </p:extLst>
          </p:nvPr>
        </p:nvGraphicFramePr>
        <p:xfrm>
          <a:off x="716280" y="3714752"/>
          <a:ext cx="9666000" cy="3143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xmlns="" id="{D5E85631-4A1C-4BD3-B67F-A483B3FA5B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39000" y="179434"/>
            <a:ext cx="4815840" cy="536846"/>
          </a:xfrm>
        </p:spPr>
        <p:txBody>
          <a:bodyPr>
            <a:normAutofit fontScale="70000" lnSpcReduction="20000"/>
          </a:bodyPr>
          <a:lstStyle/>
          <a:p>
            <a:pPr algn="r"/>
            <a:r>
              <a:rPr lang="ru-RU" b="1" dirty="0" smtClean="0">
                <a:solidFill>
                  <a:schemeClr val="tx1"/>
                </a:solidFill>
              </a:rPr>
              <a:t>Технология «Перевернутый класс»</a:t>
            </a:r>
            <a:endParaRPr lang="ru-R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2C35A843-492F-4F52-BE49-DAA487E315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121920"/>
            <a:ext cx="8778240" cy="716280"/>
          </a:xfrm>
        </p:spPr>
        <p:txBody>
          <a:bodyPr>
            <a:normAutofit/>
          </a:bodyPr>
          <a:lstStyle/>
          <a:p>
            <a:pPr algn="r"/>
            <a:r>
              <a:rPr lang="ru-RU" b="1" dirty="0" smtClean="0">
                <a:solidFill>
                  <a:schemeClr val="tx1"/>
                </a:solidFill>
              </a:rPr>
              <a:t>Технология «Ротация станций»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37FB477D-EB40-4A88-8737-4E8FB550AA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058" y="213360"/>
            <a:ext cx="3688080" cy="209390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ED182033-B83E-4833-B716-4E735B0C77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6004" y="2274568"/>
            <a:ext cx="4170268" cy="266957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7FC6B21B-490D-4A95-9607-89BE5B4D01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476307"/>
            <a:ext cx="3452009" cy="238169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F1F21E1D-484E-403C-A201-F427B1770A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909" y="1478280"/>
            <a:ext cx="6173091" cy="408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151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2C35A843-492F-4F52-BE49-DAA487E315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69112"/>
            <a:ext cx="8778240" cy="647168"/>
          </a:xfrm>
        </p:spPr>
        <p:txBody>
          <a:bodyPr>
            <a:normAutofit/>
          </a:bodyPr>
          <a:lstStyle/>
          <a:p>
            <a:pPr algn="r"/>
            <a:r>
              <a:rPr lang="ru-RU" b="1" dirty="0" smtClean="0">
                <a:solidFill>
                  <a:schemeClr val="tx1"/>
                </a:solidFill>
              </a:rPr>
              <a:t>Технология «Ротация станций»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DFBFB90-906E-45B9-801B-BEE51E139B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79" y="69112"/>
            <a:ext cx="4175761" cy="556968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A3922E5-B157-4FDE-89C2-6A2C64ED6C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2960" y="1402080"/>
            <a:ext cx="7292517" cy="5158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710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2C35A843-492F-4F52-BE49-DAA487E315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106680"/>
            <a:ext cx="8869680" cy="621673"/>
          </a:xfrm>
        </p:spPr>
        <p:txBody>
          <a:bodyPr>
            <a:normAutofit/>
          </a:bodyPr>
          <a:lstStyle/>
          <a:p>
            <a:pPr algn="r"/>
            <a:r>
              <a:rPr lang="ru-RU" b="1" dirty="0" smtClean="0">
                <a:solidFill>
                  <a:schemeClr val="tx1"/>
                </a:solidFill>
              </a:rPr>
              <a:t>Технология «Ротация лабораторий»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8DE1EA3E-1A37-4CB9-BAF3-EEF9B6CBC20C}"/>
              </a:ext>
            </a:extLst>
          </p:cNvPr>
          <p:cNvSpPr/>
          <p:nvPr/>
        </p:nvSpPr>
        <p:spPr>
          <a:xfrm>
            <a:off x="124045" y="797464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202124"/>
                </a:solidFill>
                <a:latin typeface="arial" panose="020B0604020202020204" pitchFamily="34" charset="0"/>
              </a:rPr>
              <a:t>Модель смешанного обучения «</a:t>
            </a:r>
            <a:r>
              <a:rPr lang="ru-RU" b="1" dirty="0">
                <a:solidFill>
                  <a:srgbClr val="202124"/>
                </a:solidFill>
                <a:latin typeface="arial" panose="020B0604020202020204" pitchFamily="34" charset="0"/>
              </a:rPr>
              <a:t>Ротация лабораторий</a:t>
            </a:r>
            <a:r>
              <a:rPr lang="ru-RU" dirty="0">
                <a:solidFill>
                  <a:srgbClr val="202124"/>
                </a:solidFill>
                <a:latin typeface="arial" panose="020B0604020202020204" pitchFamily="34" charset="0"/>
              </a:rPr>
              <a:t>» предполагает, что часть занятий у обучающиеся проходит в обычном классе, а на один урок они перемещаются в компьютерный класс (лабораторию), где индивидуально работают в онлайн-среде.</a:t>
            </a:r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0208581F-BFA5-4821-9F2D-14B2E89C9BB0}"/>
              </a:ext>
            </a:extLst>
          </p:cNvPr>
          <p:cNvSpPr/>
          <p:nvPr/>
        </p:nvSpPr>
        <p:spPr>
          <a:xfrm>
            <a:off x="124045" y="2731379"/>
            <a:ext cx="653583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2B2B2B"/>
                </a:solidFill>
                <a:latin typeface="Lato"/>
              </a:rPr>
              <a:t>В модели </a:t>
            </a:r>
            <a:r>
              <a:rPr lang="ru-RU" dirty="0" smtClean="0">
                <a:solidFill>
                  <a:srgbClr val="2B2B2B"/>
                </a:solidFill>
                <a:latin typeface="Lato"/>
              </a:rPr>
              <a:t>«Ротации лабораторий» </a:t>
            </a:r>
            <a:r>
              <a:rPr lang="ru-RU" dirty="0">
                <a:solidFill>
                  <a:srgbClr val="2B2B2B"/>
                </a:solidFill>
                <a:latin typeface="Lato"/>
              </a:rPr>
              <a:t>многое очень сходно с моделью </a:t>
            </a:r>
            <a:r>
              <a:rPr lang="ru-RU" dirty="0" smtClean="0">
                <a:solidFill>
                  <a:srgbClr val="2B2B2B"/>
                </a:solidFill>
                <a:latin typeface="Lato"/>
              </a:rPr>
              <a:t>«Ротации станций». </a:t>
            </a:r>
            <a:r>
              <a:rPr lang="ru-RU" dirty="0">
                <a:solidFill>
                  <a:srgbClr val="2B2B2B"/>
                </a:solidFill>
                <a:latin typeface="Lato"/>
              </a:rPr>
              <a:t>Разница в том, что в </a:t>
            </a:r>
            <a:r>
              <a:rPr lang="ru-RU" dirty="0" smtClean="0">
                <a:solidFill>
                  <a:srgbClr val="2B2B2B"/>
                </a:solidFill>
                <a:latin typeface="Lato"/>
              </a:rPr>
              <a:t>«Ротации станций» </a:t>
            </a:r>
            <a:r>
              <a:rPr lang="ru-RU" dirty="0">
                <a:solidFill>
                  <a:srgbClr val="202124"/>
                </a:solidFill>
                <a:latin typeface="arial" panose="020B0604020202020204" pitchFamily="34" charset="0"/>
              </a:rPr>
              <a:t>обучающиеся</a:t>
            </a:r>
            <a:r>
              <a:rPr lang="ru-RU" dirty="0">
                <a:solidFill>
                  <a:srgbClr val="2B2B2B"/>
                </a:solidFill>
                <a:latin typeface="Lato"/>
              </a:rPr>
              <a:t> перемещаются в пределах выделенного для них </a:t>
            </a:r>
            <a:r>
              <a:rPr lang="ru-RU" dirty="0" smtClean="0">
                <a:solidFill>
                  <a:srgbClr val="2B2B2B"/>
                </a:solidFill>
                <a:latin typeface="Lato"/>
              </a:rPr>
              <a:t>класса, а </a:t>
            </a:r>
            <a:r>
              <a:rPr lang="ru-RU" dirty="0">
                <a:solidFill>
                  <a:srgbClr val="2B2B2B"/>
                </a:solidFill>
                <a:latin typeface="Lato"/>
              </a:rPr>
              <a:t>в </a:t>
            </a:r>
            <a:r>
              <a:rPr lang="ru-RU" dirty="0" smtClean="0">
                <a:solidFill>
                  <a:srgbClr val="2B2B2B"/>
                </a:solidFill>
                <a:latin typeface="Lato"/>
              </a:rPr>
              <a:t>«Ротации </a:t>
            </a:r>
            <a:r>
              <a:rPr lang="ru-RU" dirty="0" err="1">
                <a:solidFill>
                  <a:srgbClr val="2B2B2B"/>
                </a:solidFill>
                <a:latin typeface="Lato"/>
              </a:rPr>
              <a:t>л</a:t>
            </a:r>
            <a:r>
              <a:rPr lang="ru-RU" dirty="0" err="1" smtClean="0">
                <a:solidFill>
                  <a:srgbClr val="2B2B2B"/>
                </a:solidFill>
                <a:latin typeface="Lato"/>
              </a:rPr>
              <a:t>аборатори»й</a:t>
            </a:r>
            <a:r>
              <a:rPr lang="ru-RU" dirty="0" smtClean="0">
                <a:solidFill>
                  <a:srgbClr val="2B2B2B"/>
                </a:solidFill>
                <a:latin typeface="Lato"/>
              </a:rPr>
              <a:t> </a:t>
            </a:r>
            <a:r>
              <a:rPr lang="ru-RU" dirty="0">
                <a:solidFill>
                  <a:srgbClr val="202124"/>
                </a:solidFill>
                <a:latin typeface="arial" panose="020B0604020202020204" pitchFamily="34" charset="0"/>
              </a:rPr>
              <a:t>обучающиеся</a:t>
            </a:r>
            <a:r>
              <a:rPr lang="ru-RU" dirty="0">
                <a:solidFill>
                  <a:srgbClr val="2B2B2B"/>
                </a:solidFill>
                <a:latin typeface="Lato"/>
              </a:rPr>
              <a:t> из двух групп перемещаются в учебную лабораторию, где занимаются онлайн обучением.</a:t>
            </a:r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E8E31078-E668-4749-A40A-5E1998F8CD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8879" y="1098854"/>
            <a:ext cx="5270344" cy="5019375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6718081E-2B76-49BC-A4F3-1F080083D0E1}"/>
              </a:ext>
            </a:extLst>
          </p:cNvPr>
          <p:cNvSpPr/>
          <p:nvPr/>
        </p:nvSpPr>
        <p:spPr>
          <a:xfrm>
            <a:off x="124045" y="4665294"/>
            <a:ext cx="668483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B2B2B"/>
                </a:solidFill>
                <a:latin typeface="Lato"/>
              </a:rPr>
              <a:t>Пример перемещения: </a:t>
            </a:r>
          </a:p>
          <a:p>
            <a:r>
              <a:rPr lang="ru-RU" dirty="0">
                <a:solidFill>
                  <a:srgbClr val="2B2B2B"/>
                </a:solidFill>
                <a:latin typeface="Lato"/>
              </a:rPr>
              <a:t>класс А: литература (класс)- литература (онлайн лаборатория)</a:t>
            </a:r>
          </a:p>
          <a:p>
            <a:r>
              <a:rPr lang="ru-RU" dirty="0">
                <a:solidFill>
                  <a:srgbClr val="2B2B2B"/>
                </a:solidFill>
                <a:latin typeface="Lato"/>
              </a:rPr>
              <a:t>класс Б: математика (класс) – математика (онлайн лаборатория)</a:t>
            </a:r>
          </a:p>
        </p:txBody>
      </p:sp>
    </p:spTree>
    <p:extLst>
      <p:ext uri="{BB962C8B-B14F-4D97-AF65-F5344CB8AC3E}">
        <p14:creationId xmlns:p14="http://schemas.microsoft.com/office/powerpoint/2010/main" val="1360777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2C35A843-492F-4F52-BE49-DAA487E315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91400" y="152400"/>
            <a:ext cx="4705981" cy="502920"/>
          </a:xfrm>
        </p:spPr>
        <p:txBody>
          <a:bodyPr>
            <a:normAutofit fontScale="85000" lnSpcReduction="10000"/>
          </a:bodyPr>
          <a:lstStyle/>
          <a:p>
            <a:pPr algn="r"/>
            <a:r>
              <a:rPr lang="ru-RU" b="1" dirty="0" smtClean="0">
                <a:solidFill>
                  <a:schemeClr val="tx1"/>
                </a:solidFill>
              </a:rPr>
              <a:t>Технология «Гибкая модель»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F6745E59-F555-445D-9FD8-55664741CC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0238" y="853440"/>
            <a:ext cx="5857143" cy="4313546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07FC98AA-1480-4C3B-B94E-3A3423309E0C}"/>
              </a:ext>
            </a:extLst>
          </p:cNvPr>
          <p:cNvSpPr/>
          <p:nvPr/>
        </p:nvSpPr>
        <p:spPr>
          <a:xfrm>
            <a:off x="144238" y="523395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rgbClr val="202124"/>
                </a:solidFill>
                <a:latin typeface="arial" panose="020B0604020202020204" pitchFamily="34" charset="0"/>
              </a:rPr>
              <a:t>Гибкая модель наиболее сложная. Это связано с тем, что работа идет не с одной группой, а с разными категориями.</a:t>
            </a:r>
            <a:endParaRPr lang="ru-RU" b="1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3064820D-B9E3-4E4C-AEC3-96FFE85A489A}"/>
              </a:ext>
            </a:extLst>
          </p:cNvPr>
          <p:cNvSpPr/>
          <p:nvPr/>
        </p:nvSpPr>
        <p:spPr>
          <a:xfrm>
            <a:off x="144238" y="1852465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rgbClr val="202124"/>
                </a:solidFill>
                <a:latin typeface="arial" panose="020B0604020202020204" pitchFamily="34" charset="0"/>
              </a:rPr>
              <a:t>Например: на первой паре у Вас приходят ОДНОВРЕМЕННО несколько человек из </a:t>
            </a:r>
            <a:r>
              <a:rPr lang="ru-RU" b="1" dirty="0" smtClean="0">
                <a:solidFill>
                  <a:srgbClr val="202124"/>
                </a:solidFill>
                <a:latin typeface="arial" panose="020B0604020202020204" pitchFamily="34" charset="0"/>
              </a:rPr>
              <a:t>группы №1 и № 2 </a:t>
            </a:r>
            <a:r>
              <a:rPr lang="ru-RU" b="1" dirty="0">
                <a:solidFill>
                  <a:srgbClr val="202124"/>
                </a:solidFill>
                <a:latin typeface="arial" panose="020B0604020202020204" pitchFamily="34" charset="0"/>
              </a:rPr>
              <a:t>на теоретическую часть по ОДИНАКОВОЙ теме.</a:t>
            </a:r>
            <a:endParaRPr lang="ru-RU" b="1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79E1274D-ABE7-4FA4-A579-5EB9284ED64D}"/>
              </a:ext>
            </a:extLst>
          </p:cNvPr>
          <p:cNvSpPr/>
          <p:nvPr/>
        </p:nvSpPr>
        <p:spPr>
          <a:xfrm>
            <a:off x="144238" y="3160270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rgbClr val="202124"/>
                </a:solidFill>
                <a:latin typeface="arial" panose="020B0604020202020204" pitchFamily="34" charset="0"/>
              </a:rPr>
              <a:t>В это </a:t>
            </a:r>
            <a:r>
              <a:rPr lang="ru-RU" b="1" dirty="0">
                <a:solidFill>
                  <a:srgbClr val="202124"/>
                </a:solidFill>
                <a:latin typeface="arial" panose="020B0604020202020204" pitchFamily="34" charset="0"/>
              </a:rPr>
              <a:t>же время часть обучаемых этих же групп + </a:t>
            </a:r>
            <a:r>
              <a:rPr lang="ru-RU" b="1" dirty="0" smtClean="0">
                <a:solidFill>
                  <a:srgbClr val="202124"/>
                </a:solidFill>
                <a:latin typeface="arial" panose="020B0604020202020204" pitchFamily="34" charset="0"/>
              </a:rPr>
              <a:t>группы № 3 </a:t>
            </a:r>
            <a:r>
              <a:rPr lang="ru-RU" b="1" dirty="0">
                <a:solidFill>
                  <a:srgbClr val="202124"/>
                </a:solidFill>
                <a:latin typeface="arial" panose="020B0604020202020204" pitchFamily="34" charset="0"/>
              </a:rPr>
              <a:t>в </a:t>
            </a:r>
            <a:r>
              <a:rPr lang="ru-RU" b="1" dirty="0" smtClean="0">
                <a:solidFill>
                  <a:srgbClr val="202124"/>
                </a:solidFill>
                <a:latin typeface="arial" panose="020B0604020202020204" pitchFamily="34" charset="0"/>
              </a:rPr>
              <a:t>ОФЛАЙН (в классе) выполняют </a:t>
            </a:r>
            <a:r>
              <a:rPr lang="ru-RU" b="1" dirty="0">
                <a:solidFill>
                  <a:srgbClr val="202124"/>
                </a:solidFill>
                <a:latin typeface="arial" panose="020B0604020202020204" pitchFamily="34" charset="0"/>
              </a:rPr>
              <a:t>практические задания по этой </a:t>
            </a:r>
            <a:r>
              <a:rPr lang="ru-RU" b="1" dirty="0" smtClean="0">
                <a:solidFill>
                  <a:srgbClr val="202124"/>
                </a:solidFill>
                <a:latin typeface="arial" panose="020B0604020202020204" pitchFamily="34" charset="0"/>
              </a:rPr>
              <a:t>теме, изучая теорию самостоятельно.</a:t>
            </a:r>
            <a:endParaRPr lang="ru-RU" b="1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3AFF24C5-0EA3-45FC-9DC1-2370A99BCA47}"/>
              </a:ext>
            </a:extLst>
          </p:cNvPr>
          <p:cNvSpPr/>
          <p:nvPr/>
        </p:nvSpPr>
        <p:spPr>
          <a:xfrm>
            <a:off x="144238" y="4566822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rgbClr val="202124"/>
                </a:solidFill>
                <a:latin typeface="arial" panose="020B0604020202020204" pitchFamily="34" charset="0"/>
              </a:rPr>
              <a:t>в это же время, </a:t>
            </a:r>
            <a:r>
              <a:rPr lang="ru-RU" b="1" dirty="0" smtClean="0">
                <a:solidFill>
                  <a:srgbClr val="202124"/>
                </a:solidFill>
                <a:latin typeface="arial" panose="020B0604020202020204" pitchFamily="34" charset="0"/>
              </a:rPr>
              <a:t>остальные </a:t>
            </a:r>
            <a:r>
              <a:rPr lang="ru-RU" b="1" dirty="0">
                <a:solidFill>
                  <a:srgbClr val="202124"/>
                </a:solidFill>
                <a:latin typeface="arial" panose="020B0604020202020204" pitchFamily="34" charset="0"/>
              </a:rPr>
              <a:t>обучающиеся изучают теоретическую часть ОНЛАЙН</a:t>
            </a:r>
            <a:r>
              <a:rPr lang="ru-RU" b="1" dirty="0" smtClean="0">
                <a:solidFill>
                  <a:srgbClr val="202124"/>
                </a:solidFill>
                <a:latin typeface="arial" panose="020B0604020202020204" pitchFamily="34" charset="0"/>
              </a:rPr>
              <a:t>. </a:t>
            </a:r>
            <a:r>
              <a:rPr lang="ru-RU" b="1" dirty="0" smtClean="0">
                <a:solidFill>
                  <a:srgbClr val="202124"/>
                </a:solidFill>
                <a:latin typeface="arial" panose="020B0604020202020204" pitchFamily="34" charset="0"/>
              </a:rPr>
              <a:t>Впоследствии </a:t>
            </a:r>
            <a:r>
              <a:rPr lang="ru-RU" b="1" dirty="0" smtClean="0">
                <a:solidFill>
                  <a:srgbClr val="202124"/>
                </a:solidFill>
                <a:latin typeface="arial" panose="020B0604020202020204" pitchFamily="34" charset="0"/>
              </a:rPr>
              <a:t>выходят на педагога для ОНЛАЙН выполнения практических работ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43292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 ment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TM02474572[[fn=Медицинский шаблон оформления]]</Template>
  <TotalTime>282</TotalTime>
  <Words>577</Words>
  <Application>Microsoft Office PowerPoint</Application>
  <PresentationFormat>Произвольный</PresentationFormat>
  <Paragraphs>66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La mente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Сергей Алексеевич Атаманов</dc:creator>
  <cp:lastModifiedBy>1</cp:lastModifiedBy>
  <cp:revision>14</cp:revision>
  <dcterms:created xsi:type="dcterms:W3CDTF">2022-01-24T00:05:05Z</dcterms:created>
  <dcterms:modified xsi:type="dcterms:W3CDTF">2022-02-14T02:07:39Z</dcterms:modified>
</cp:coreProperties>
</file>